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3"/>
    <p:sldId id="257" r:id="rId4"/>
    <p:sldId id="258" r:id="rId5"/>
    <p:sldId id="259" r:id="rId6"/>
    <p:sldId id="261" r:id="rId7"/>
    <p:sldId id="262" r:id="rId8"/>
    <p:sldId id="263" r:id="rId9"/>
    <p:sldId id="282" r:id="rId10"/>
    <p:sldId id="264" r:id="rId11"/>
    <p:sldId id="265" r:id="rId12"/>
    <p:sldId id="266" r:id="rId13"/>
    <p:sldId id="267" r:id="rId14"/>
    <p:sldId id="268" r:id="rId15"/>
    <p:sldId id="302" r:id="rId16"/>
    <p:sldId id="303" r:id="rId17"/>
    <p:sldId id="304" r:id="rId18"/>
    <p:sldId id="305" r:id="rId19"/>
    <p:sldId id="269" r:id="rId20"/>
    <p:sldId id="279" r:id="rId21"/>
    <p:sldId id="283" r:id="rId22"/>
    <p:sldId id="270" r:id="rId23"/>
    <p:sldId id="271" r:id="rId24"/>
    <p:sldId id="272" r:id="rId25"/>
    <p:sldId id="290" r:id="rId26"/>
    <p:sldId id="307" r:id="rId27"/>
    <p:sldId id="308" r:id="rId28"/>
    <p:sldId id="291" r:id="rId29"/>
    <p:sldId id="292" r:id="rId30"/>
    <p:sldId id="293" r:id="rId31"/>
    <p:sldId id="294" r:id="rId32"/>
    <p:sldId id="295" r:id="rId33"/>
    <p:sldId id="296" r:id="rId34"/>
    <p:sldId id="299" r:id="rId35"/>
    <p:sldId id="297" r:id="rId36"/>
    <p:sldId id="300" r:id="rId37"/>
    <p:sldId id="301" r:id="rId38"/>
    <p:sldId id="298" r:id="rId39"/>
    <p:sldId id="306" r:id="rId4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18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notesMaster" Target="notesMasters/notesMaster1.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97F05D-653A-4562-BCA3-4E15EFCBDFF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DF0DC-6983-445A-89C4-1FD6B5FC18A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jpeg"/><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4684" y="1"/>
            <a:ext cx="9109315" cy="548680"/>
          </a:xfrm>
          <a:prstGeom prst="rect">
            <a:avLst/>
          </a:prstGeom>
        </p:spPr>
      </p:pic>
      <p:pic>
        <p:nvPicPr>
          <p:cNvPr id="8" name="图片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7112" y="6397894"/>
            <a:ext cx="9143999" cy="46010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6.jpeg"/><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4.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pn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8.jpeg"/><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image" Target="../media/image4.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357158" y="2285992"/>
            <a:ext cx="7958166" cy="3643338"/>
          </a:xfrm>
        </p:spPr>
        <p:txBody>
          <a:bodyPr>
            <a:noAutofit/>
          </a:bodyPr>
          <a:lstStyle/>
          <a:p>
            <a:pPr algn="l">
              <a:lnSpc>
                <a:spcPts val="5000"/>
              </a:lnSpc>
            </a:pPr>
            <a:r>
              <a:rPr lang="zh-CN" altLang="en-US" sz="6000" b="1" dirty="0" smtClean="0">
                <a:latin typeface="华文楷体" pitchFamily="2" charset="-122"/>
                <a:ea typeface="华文楷体" pitchFamily="2" charset="-122"/>
              </a:rPr>
              <a:t>   电动工具使用与安全</a:t>
            </a:r>
            <a:br>
              <a:rPr lang="en-US" altLang="zh-CN" sz="6000" b="1" dirty="0" smtClean="0">
                <a:latin typeface="华文楷体" pitchFamily="2" charset="-122"/>
                <a:ea typeface="华文楷体" pitchFamily="2" charset="-122"/>
              </a:rPr>
            </a:br>
            <a:r>
              <a:rPr lang="en-US" altLang="zh-CN" sz="6000" b="1" dirty="0" smtClean="0">
                <a:latin typeface="华文楷体" pitchFamily="2" charset="-122"/>
                <a:ea typeface="华文楷体" pitchFamily="2" charset="-122"/>
              </a:rPr>
              <a:t>                   </a:t>
            </a:r>
            <a:endParaRPr lang="zh-CN" altLang="en-US" sz="60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0034" y="600173"/>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r>
              <a:rPr lang="zh-CN" altLang="en-US" b="1" dirty="0" smtClean="0">
                <a:solidFill>
                  <a:srgbClr val="0070C0"/>
                </a:solidFill>
                <a:latin typeface="华文彩云" pitchFamily="2" charset="-122"/>
                <a:ea typeface="华文彩云" pitchFamily="2" charset="-122"/>
              </a:rPr>
              <a:t>电动工具安全培训</a:t>
            </a:r>
            <a:endParaRPr lang="zh-CN" altLang="en-US" b="1" dirty="0">
              <a:solidFill>
                <a:srgbClr val="0070C0"/>
              </a:solidFill>
              <a:latin typeface="华文彩云" pitchFamily="2" charset="-122"/>
              <a:ea typeface="华文彩云" pitchFamily="2" charset="-122"/>
            </a:endParaRPr>
          </a:p>
        </p:txBody>
      </p:sp>
      <p:sp>
        <p:nvSpPr>
          <p:cNvPr id="3" name="内容占位符 2"/>
          <p:cNvSpPr>
            <a:spLocks noGrp="1"/>
          </p:cNvSpPr>
          <p:nvPr>
            <p:ph idx="1"/>
          </p:nvPr>
        </p:nvSpPr>
        <p:spPr/>
        <p:txBody>
          <a:bodyPr/>
          <a:lstStyle/>
          <a:p>
            <a:pPr>
              <a:buFont typeface="Wingdings" panose="05000000000000000000" pitchFamily="2" charset="2"/>
              <a:buChar char="u"/>
            </a:pPr>
            <a:r>
              <a:rPr lang="zh-CN" altLang="en-US" b="1" dirty="0" smtClean="0"/>
              <a:t>目的：</a:t>
            </a:r>
            <a:endParaRPr lang="en-US" altLang="zh-CN" b="1" dirty="0" smtClean="0"/>
          </a:p>
          <a:p>
            <a:pPr>
              <a:buFont typeface="Wingdings" panose="05000000000000000000" pitchFamily="2" charset="2"/>
              <a:buChar char="u"/>
            </a:pPr>
            <a:r>
              <a:rPr lang="zh-CN" altLang="en-US" b="1" dirty="0" smtClean="0"/>
              <a:t>提高员工对安全生产重要性的认识，增强安全生产的责任感；</a:t>
            </a:r>
            <a:endParaRPr lang="en-US" altLang="zh-CN" b="1" dirty="0" smtClean="0"/>
          </a:p>
          <a:p>
            <a:pPr>
              <a:buFont typeface="Wingdings" panose="05000000000000000000" pitchFamily="2" charset="2"/>
              <a:buChar char="u"/>
            </a:pPr>
            <a:r>
              <a:rPr lang="zh-CN" altLang="en-US" b="1" dirty="0" smtClean="0"/>
              <a:t>提高员工遵守规章制度和劳动纪律的自觉性，增强安全生产的法制观念；</a:t>
            </a:r>
            <a:endParaRPr lang="en-US" altLang="zh-CN" b="1" dirty="0" smtClean="0"/>
          </a:p>
          <a:p>
            <a:pPr>
              <a:buFont typeface="Wingdings" panose="05000000000000000000" pitchFamily="2" charset="2"/>
              <a:buChar char="u"/>
            </a:pPr>
            <a:r>
              <a:rPr lang="zh-CN" altLang="en-US" b="1" dirty="0" smtClean="0"/>
              <a:t>提高员工的安全技术知识水平，熟练掌握操作技术要求和预防、处理事故的能力。</a:t>
            </a:r>
            <a:endParaRPr lang="zh-CN" alt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828000" y="1500174"/>
            <a:ext cx="6048000" cy="612934"/>
          </a:xfrm>
          <a:prstGeom prst="roundRect">
            <a:avLst/>
          </a:prstGeom>
          <a:solidFill>
            <a:schemeClr val="accent6">
              <a:lumMod val="20000"/>
              <a:lumOff val="80000"/>
            </a:schemeClr>
          </a:solidFill>
          <a:ln cap="rnd"/>
        </p:spPr>
        <p:style>
          <a:lnRef idx="1">
            <a:schemeClr val="dk1"/>
          </a:lnRef>
          <a:fillRef idx="2">
            <a:schemeClr val="dk1"/>
          </a:fillRef>
          <a:effectRef idx="1">
            <a:schemeClr val="dk1"/>
          </a:effectRef>
          <a:fontRef idx="minor">
            <a:schemeClr val="dk1"/>
          </a:fontRef>
        </p:style>
        <p:txBody>
          <a:bodyPr wrap="square" rtlCol="0" anchor="ctr">
            <a:spAutoFit/>
          </a:bodyPr>
          <a:lstStyle/>
          <a:p>
            <a:r>
              <a:rPr lang="zh-CN" altLang="en-US" sz="3000" b="1" dirty="0" smtClean="0">
                <a:solidFill>
                  <a:srgbClr val="0070C0"/>
                </a:solidFill>
                <a:latin typeface="黑体" panose="02010609060101010101" pitchFamily="49" charset="-122"/>
                <a:ea typeface="黑体" panose="02010609060101010101" pitchFamily="49" charset="-122"/>
              </a:rPr>
              <a:t>一、常见电动工具介绍</a:t>
            </a:r>
            <a:endParaRPr lang="zh-CN" altLang="en-US" sz="3000" b="1" dirty="0">
              <a:solidFill>
                <a:srgbClr val="0070C0"/>
              </a:solidFill>
              <a:latin typeface="黑体" panose="02010609060101010101" pitchFamily="49" charset="-122"/>
              <a:ea typeface="黑体" panose="02010609060101010101" pitchFamily="49" charset="-122"/>
            </a:endParaRPr>
          </a:p>
        </p:txBody>
      </p:sp>
      <p:sp>
        <p:nvSpPr>
          <p:cNvPr id="7" name="TextBox 6"/>
          <p:cNvSpPr txBox="1"/>
          <p:nvPr/>
        </p:nvSpPr>
        <p:spPr>
          <a:xfrm>
            <a:off x="828000" y="2214554"/>
            <a:ext cx="6048000" cy="612934"/>
          </a:xfrm>
          <a:prstGeom prst="roundRect">
            <a:avLst/>
          </a:prstGeom>
          <a:solidFill>
            <a:schemeClr val="accent6">
              <a:lumMod val="20000"/>
              <a:lumOff val="80000"/>
            </a:schemeClr>
          </a:solidFill>
          <a:ln cap="rnd"/>
        </p:spPr>
        <p:style>
          <a:lnRef idx="1">
            <a:schemeClr val="dk1"/>
          </a:lnRef>
          <a:fillRef idx="2">
            <a:schemeClr val="dk1"/>
          </a:fillRef>
          <a:effectRef idx="1">
            <a:schemeClr val="dk1"/>
          </a:effectRef>
          <a:fontRef idx="minor">
            <a:schemeClr val="dk1"/>
          </a:fontRef>
        </p:style>
        <p:txBody>
          <a:bodyPr wrap="square" rtlCol="0" anchor="ctr">
            <a:spAutoFit/>
          </a:bodyPr>
          <a:lstStyle/>
          <a:p>
            <a:r>
              <a:rPr lang="zh-CN" altLang="en-US" sz="3000" b="1" dirty="0" smtClean="0">
                <a:solidFill>
                  <a:srgbClr val="0070C0"/>
                </a:solidFill>
                <a:latin typeface="黑体" panose="02010609060101010101" pitchFamily="49" charset="-122"/>
                <a:ea typeface="黑体" panose="02010609060101010101" pitchFamily="49" charset="-122"/>
              </a:rPr>
              <a:t>二、工具的安全检查</a:t>
            </a:r>
            <a:endParaRPr lang="zh-CN" altLang="en-US" sz="3000" b="1" dirty="0">
              <a:solidFill>
                <a:srgbClr val="0070C0"/>
              </a:solidFill>
              <a:latin typeface="黑体" panose="02010609060101010101" pitchFamily="49" charset="-122"/>
              <a:ea typeface="黑体" panose="02010609060101010101" pitchFamily="49" charset="-122"/>
            </a:endParaRPr>
          </a:p>
        </p:txBody>
      </p:sp>
      <p:sp>
        <p:nvSpPr>
          <p:cNvPr id="8" name="TextBox 7"/>
          <p:cNvSpPr txBox="1"/>
          <p:nvPr/>
        </p:nvSpPr>
        <p:spPr>
          <a:xfrm>
            <a:off x="828000" y="2928934"/>
            <a:ext cx="6048000" cy="612934"/>
          </a:xfrm>
          <a:prstGeom prst="roundRect">
            <a:avLst/>
          </a:prstGeom>
          <a:solidFill>
            <a:schemeClr val="accent6">
              <a:lumMod val="20000"/>
              <a:lumOff val="80000"/>
            </a:schemeClr>
          </a:solidFill>
          <a:ln cap="rnd"/>
        </p:spPr>
        <p:style>
          <a:lnRef idx="1">
            <a:schemeClr val="dk1"/>
          </a:lnRef>
          <a:fillRef idx="2">
            <a:schemeClr val="dk1"/>
          </a:fillRef>
          <a:effectRef idx="1">
            <a:schemeClr val="dk1"/>
          </a:effectRef>
          <a:fontRef idx="minor">
            <a:schemeClr val="dk1"/>
          </a:fontRef>
        </p:style>
        <p:txBody>
          <a:bodyPr wrap="square" rtlCol="0" anchor="ctr">
            <a:spAutoFit/>
          </a:bodyPr>
          <a:lstStyle/>
          <a:p>
            <a:r>
              <a:rPr lang="zh-CN" altLang="en-US" sz="3000" b="1" dirty="0" smtClean="0">
                <a:solidFill>
                  <a:srgbClr val="0070C0"/>
                </a:solidFill>
                <a:latin typeface="黑体" panose="02010609060101010101" pitchFamily="49" charset="-122"/>
                <a:ea typeface="黑体" panose="02010609060101010101" pitchFamily="49" charset="-122"/>
              </a:rPr>
              <a:t>三、工具的安全使用</a:t>
            </a:r>
            <a:endParaRPr lang="zh-CN" altLang="en-US" sz="3000" b="1" dirty="0">
              <a:solidFill>
                <a:srgbClr val="0070C0"/>
              </a:solidFill>
              <a:latin typeface="黑体" panose="02010609060101010101" pitchFamily="49" charset="-122"/>
              <a:ea typeface="黑体" panose="02010609060101010101" pitchFamily="49" charset="-122"/>
            </a:endParaRPr>
          </a:p>
        </p:txBody>
      </p:sp>
      <p:sp>
        <p:nvSpPr>
          <p:cNvPr id="9" name="TextBox 8"/>
          <p:cNvSpPr txBox="1"/>
          <p:nvPr/>
        </p:nvSpPr>
        <p:spPr>
          <a:xfrm>
            <a:off x="828000" y="3643314"/>
            <a:ext cx="6048000" cy="612934"/>
          </a:xfrm>
          <a:prstGeom prst="roundRect">
            <a:avLst/>
          </a:prstGeom>
          <a:solidFill>
            <a:schemeClr val="accent6">
              <a:lumMod val="20000"/>
              <a:lumOff val="80000"/>
            </a:schemeClr>
          </a:solidFill>
          <a:ln cap="rnd"/>
        </p:spPr>
        <p:style>
          <a:lnRef idx="1">
            <a:schemeClr val="dk1"/>
          </a:lnRef>
          <a:fillRef idx="2">
            <a:schemeClr val="dk1"/>
          </a:fillRef>
          <a:effectRef idx="1">
            <a:schemeClr val="dk1"/>
          </a:effectRef>
          <a:fontRef idx="minor">
            <a:schemeClr val="dk1"/>
          </a:fontRef>
        </p:style>
        <p:txBody>
          <a:bodyPr wrap="square" rtlCol="0" anchor="ctr">
            <a:spAutoFit/>
          </a:bodyPr>
          <a:lstStyle/>
          <a:p>
            <a:r>
              <a:rPr lang="zh-CN" altLang="en-US" sz="3000" b="1" dirty="0" smtClean="0">
                <a:solidFill>
                  <a:srgbClr val="0070C0"/>
                </a:solidFill>
                <a:latin typeface="黑体" panose="02010609060101010101" pitchFamily="49" charset="-122"/>
                <a:ea typeface="黑体" panose="02010609060101010101" pitchFamily="49" charset="-122"/>
              </a:rPr>
              <a:t>四、工具的安全管理</a:t>
            </a:r>
            <a:endParaRPr lang="zh-CN" altLang="en-US" sz="3000" b="1" dirty="0">
              <a:solidFill>
                <a:srgbClr val="0070C0"/>
              </a:solidFill>
              <a:latin typeface="黑体" panose="02010609060101010101" pitchFamily="49" charset="-122"/>
              <a:ea typeface="黑体" panose="02010609060101010101" pitchFamily="49" charset="-122"/>
            </a:endParaRPr>
          </a:p>
        </p:txBody>
      </p:sp>
      <p:sp>
        <p:nvSpPr>
          <p:cNvPr id="10"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zh-CN" altLang="en-US" b="1" dirty="0" smtClean="0">
                <a:solidFill>
                  <a:srgbClr val="0070C0"/>
                </a:solidFill>
                <a:latin typeface="华文彩云" pitchFamily="2" charset="-122"/>
                <a:ea typeface="华文彩云" pitchFamily="2" charset="-122"/>
              </a:rPr>
              <a:t>目录</a:t>
            </a:r>
            <a:endParaRPr lang="zh-CN" altLang="en-US" b="1" dirty="0">
              <a:solidFill>
                <a:srgbClr val="0070C0"/>
              </a:solidFill>
              <a:latin typeface="华文彩云" pitchFamily="2" charset="-122"/>
              <a:ea typeface="华文彩云" pitchFamily="2" charset="-122"/>
            </a:endParaRPr>
          </a:p>
        </p:txBody>
      </p:sp>
      <p:sp>
        <p:nvSpPr>
          <p:cNvPr id="11" name="TextBox 10"/>
          <p:cNvSpPr txBox="1"/>
          <p:nvPr/>
        </p:nvSpPr>
        <p:spPr>
          <a:xfrm>
            <a:off x="828000" y="4357694"/>
            <a:ext cx="6048000" cy="612934"/>
          </a:xfrm>
          <a:prstGeom prst="roundRect">
            <a:avLst/>
          </a:prstGeom>
          <a:solidFill>
            <a:schemeClr val="accent6">
              <a:lumMod val="20000"/>
              <a:lumOff val="80000"/>
            </a:schemeClr>
          </a:solidFill>
          <a:ln cap="rnd"/>
        </p:spPr>
        <p:style>
          <a:lnRef idx="1">
            <a:schemeClr val="dk1"/>
          </a:lnRef>
          <a:fillRef idx="2">
            <a:schemeClr val="dk1"/>
          </a:fillRef>
          <a:effectRef idx="1">
            <a:schemeClr val="dk1"/>
          </a:effectRef>
          <a:fontRef idx="minor">
            <a:schemeClr val="dk1"/>
          </a:fontRef>
        </p:style>
        <p:txBody>
          <a:bodyPr wrap="square" rtlCol="0" anchor="ctr">
            <a:spAutoFit/>
          </a:bodyPr>
          <a:lstStyle/>
          <a:p>
            <a:r>
              <a:rPr lang="zh-CN" altLang="en-US" sz="3000" b="1" dirty="0" smtClean="0">
                <a:solidFill>
                  <a:srgbClr val="0070C0"/>
                </a:solidFill>
                <a:latin typeface="黑体" panose="02010609060101010101" pitchFamily="49" charset="-122"/>
                <a:ea typeface="黑体" panose="02010609060101010101" pitchFamily="49" charset="-122"/>
              </a:rPr>
              <a:t>五、工具的安全维护</a:t>
            </a:r>
            <a:endParaRPr lang="zh-CN" altLang="en-US" sz="3000" b="1" dirty="0">
              <a:solidFill>
                <a:srgbClr val="0070C0"/>
              </a:solidFill>
              <a:latin typeface="黑体" panose="02010609060101010101" pitchFamily="49" charset="-122"/>
              <a:ea typeface="黑体" panose="02010609060101010101" pitchFamily="49" charset="-122"/>
            </a:endParaRPr>
          </a:p>
        </p:txBody>
      </p:sp>
      <p:sp>
        <p:nvSpPr>
          <p:cNvPr id="12" name="TextBox 11"/>
          <p:cNvSpPr txBox="1"/>
          <p:nvPr/>
        </p:nvSpPr>
        <p:spPr>
          <a:xfrm>
            <a:off x="857224" y="5072074"/>
            <a:ext cx="6048000" cy="612934"/>
          </a:xfrm>
          <a:prstGeom prst="roundRect">
            <a:avLst/>
          </a:prstGeom>
          <a:solidFill>
            <a:schemeClr val="accent6">
              <a:lumMod val="20000"/>
              <a:lumOff val="80000"/>
            </a:schemeClr>
          </a:solidFill>
          <a:ln cap="rnd"/>
        </p:spPr>
        <p:style>
          <a:lnRef idx="1">
            <a:schemeClr val="dk1"/>
          </a:lnRef>
          <a:fillRef idx="2">
            <a:schemeClr val="dk1"/>
          </a:fillRef>
          <a:effectRef idx="1">
            <a:schemeClr val="dk1"/>
          </a:effectRef>
          <a:fontRef idx="minor">
            <a:schemeClr val="dk1"/>
          </a:fontRef>
        </p:style>
        <p:txBody>
          <a:bodyPr wrap="square" rtlCol="0" anchor="ctr">
            <a:spAutoFit/>
          </a:bodyPr>
          <a:lstStyle/>
          <a:p>
            <a:r>
              <a:rPr lang="zh-CN" altLang="en-US" sz="3000" b="1" dirty="0" smtClean="0">
                <a:solidFill>
                  <a:srgbClr val="0070C0"/>
                </a:solidFill>
                <a:latin typeface="黑体" panose="02010609060101010101" pitchFamily="49" charset="-122"/>
                <a:ea typeface="黑体" panose="02010609060101010101" pitchFamily="49" charset="-122"/>
              </a:rPr>
              <a:t>六、打磨机安全使用</a:t>
            </a:r>
            <a:endParaRPr lang="zh-CN" altLang="en-US" sz="3000" b="1" dirty="0">
              <a:solidFill>
                <a:srgbClr val="0070C0"/>
              </a:solidFill>
              <a:latin typeface="黑体" panose="02010609060101010101" pitchFamily="49" charset="-122"/>
              <a:ea typeface="黑体" panose="02010609060101010101" pitchFamily="49" charset="-122"/>
            </a:endParaRPr>
          </a:p>
        </p:txBody>
      </p:sp>
      <p:sp>
        <p:nvSpPr>
          <p:cNvPr id="13" name="TextBox 12"/>
          <p:cNvSpPr txBox="1"/>
          <p:nvPr/>
        </p:nvSpPr>
        <p:spPr>
          <a:xfrm>
            <a:off x="857224" y="5715016"/>
            <a:ext cx="6048000" cy="612934"/>
          </a:xfrm>
          <a:prstGeom prst="roundRect">
            <a:avLst/>
          </a:prstGeom>
          <a:solidFill>
            <a:schemeClr val="accent6">
              <a:lumMod val="20000"/>
              <a:lumOff val="80000"/>
            </a:schemeClr>
          </a:solidFill>
          <a:ln cap="rnd"/>
        </p:spPr>
        <p:style>
          <a:lnRef idx="1">
            <a:schemeClr val="dk1"/>
          </a:lnRef>
          <a:fillRef idx="2">
            <a:schemeClr val="dk1"/>
          </a:fillRef>
          <a:effectRef idx="1">
            <a:schemeClr val="dk1"/>
          </a:effectRef>
          <a:fontRef idx="minor">
            <a:schemeClr val="dk1"/>
          </a:fontRef>
        </p:style>
        <p:txBody>
          <a:bodyPr wrap="square" rtlCol="0" anchor="ctr">
            <a:spAutoFit/>
          </a:bodyPr>
          <a:lstStyle/>
          <a:p>
            <a:r>
              <a:rPr lang="zh-CN" altLang="en-US" sz="3000" b="1" dirty="0" smtClean="0">
                <a:solidFill>
                  <a:srgbClr val="0070C0"/>
                </a:solidFill>
                <a:latin typeface="黑体" panose="02010609060101010101" pitchFamily="49" charset="-122"/>
                <a:ea typeface="黑体" panose="02010609060101010101" pitchFamily="49" charset="-122"/>
              </a:rPr>
              <a:t>六、打磨作业事故案例警示</a:t>
            </a:r>
            <a:endParaRPr lang="zh-CN" altLang="en-US" sz="3000" b="1" dirty="0">
              <a:solidFill>
                <a:srgbClr val="0070C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4" name="图片 3" descr="手电钻1.jpg"/>
          <p:cNvPicPr>
            <a:picLocks noChangeAspect="1"/>
          </p:cNvPicPr>
          <p:nvPr/>
        </p:nvPicPr>
        <p:blipFill>
          <a:blip r:embed="rId2"/>
          <a:srcRect l="4032" b="8477"/>
          <a:stretch>
            <a:fillRect/>
          </a:stretch>
        </p:blipFill>
        <p:spPr>
          <a:xfrm>
            <a:off x="285720" y="1554752"/>
            <a:ext cx="2429490" cy="2160000"/>
          </a:xfrm>
          <a:prstGeom prst="rect">
            <a:avLst/>
          </a:prstGeom>
        </p:spPr>
      </p:pic>
      <p:sp>
        <p:nvSpPr>
          <p:cNvPr id="5" name="TextBox 4"/>
          <p:cNvSpPr txBox="1"/>
          <p:nvPr/>
        </p:nvSpPr>
        <p:spPr>
          <a:xfrm>
            <a:off x="428596" y="571479"/>
            <a:ext cx="8280000" cy="851297"/>
          </a:xfrm>
          <a:prstGeom prst="roundRect">
            <a:avLst/>
          </a:prstGeom>
          <a:solidFill>
            <a:schemeClr val="accent6">
              <a:lumMod val="20000"/>
              <a:lumOff val="80000"/>
            </a:schemeClr>
          </a:solidFill>
          <a:ln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zh-CN" altLang="en-US" sz="4400" b="1" dirty="0" smtClean="0">
                <a:solidFill>
                  <a:srgbClr val="0070C0"/>
                </a:solidFill>
                <a:latin typeface="华文彩云" pitchFamily="2" charset="-122"/>
                <a:ea typeface="华文彩云" pitchFamily="2" charset="-122"/>
              </a:rPr>
              <a:t>一、常见电动工具介绍</a:t>
            </a:r>
            <a:endParaRPr lang="zh-CN" altLang="en-US" sz="4400" b="1" dirty="0">
              <a:solidFill>
                <a:srgbClr val="0070C0"/>
              </a:solidFill>
              <a:latin typeface="华文彩云" pitchFamily="2" charset="-122"/>
              <a:ea typeface="华文彩云" pitchFamily="2" charset="-122"/>
            </a:endParaRPr>
          </a:p>
        </p:txBody>
      </p:sp>
      <p:pic>
        <p:nvPicPr>
          <p:cNvPr id="6" name="图片 5" descr="角磨机.jpg"/>
          <p:cNvPicPr>
            <a:picLocks noChangeAspect="1"/>
          </p:cNvPicPr>
          <p:nvPr/>
        </p:nvPicPr>
        <p:blipFill>
          <a:blip r:embed="rId3"/>
          <a:srcRect l="4545" t="9553" r="4545" b="9554"/>
          <a:stretch>
            <a:fillRect/>
          </a:stretch>
        </p:blipFill>
        <p:spPr>
          <a:xfrm>
            <a:off x="4714876" y="1626190"/>
            <a:ext cx="3637895" cy="2160000"/>
          </a:xfrm>
          <a:prstGeom prst="rect">
            <a:avLst/>
          </a:prstGeom>
        </p:spPr>
      </p:pic>
      <p:sp>
        <p:nvSpPr>
          <p:cNvPr id="7" name="TextBox 6"/>
          <p:cNvSpPr txBox="1"/>
          <p:nvPr/>
        </p:nvSpPr>
        <p:spPr>
          <a:xfrm>
            <a:off x="2786050" y="2660688"/>
            <a:ext cx="1338828" cy="553998"/>
          </a:xfrm>
          <a:prstGeom prst="rect">
            <a:avLst/>
          </a:prstGeom>
          <a:noFill/>
        </p:spPr>
        <p:txBody>
          <a:bodyPr wrap="none" rtlCol="0">
            <a:spAutoFit/>
          </a:bodyPr>
          <a:lstStyle/>
          <a:p>
            <a:r>
              <a:rPr lang="zh-CN" altLang="en-US" sz="3000" b="1" dirty="0" smtClean="0"/>
              <a:t>手电钻</a:t>
            </a:r>
            <a:endParaRPr lang="zh-CN" altLang="en-US" sz="3000" b="1" dirty="0"/>
          </a:p>
        </p:txBody>
      </p:sp>
      <p:sp>
        <p:nvSpPr>
          <p:cNvPr id="8" name="TextBox 7"/>
          <p:cNvSpPr txBox="1"/>
          <p:nvPr/>
        </p:nvSpPr>
        <p:spPr>
          <a:xfrm>
            <a:off x="7800362" y="2660688"/>
            <a:ext cx="1343638" cy="553998"/>
          </a:xfrm>
          <a:prstGeom prst="rect">
            <a:avLst/>
          </a:prstGeom>
          <a:noFill/>
        </p:spPr>
        <p:txBody>
          <a:bodyPr wrap="none" rtlCol="0">
            <a:spAutoFit/>
          </a:bodyPr>
          <a:lstStyle/>
          <a:p>
            <a:r>
              <a:rPr lang="zh-CN" altLang="en-US" sz="3000" b="1" dirty="0" smtClean="0"/>
              <a:t>角磨机</a:t>
            </a:r>
            <a:endParaRPr lang="zh-CN" altLang="en-US" sz="3000" b="1" dirty="0"/>
          </a:p>
        </p:txBody>
      </p:sp>
      <p:pic>
        <p:nvPicPr>
          <p:cNvPr id="9" name="图片 8" descr="砂轮机.jpg"/>
          <p:cNvPicPr>
            <a:picLocks noChangeAspect="1"/>
          </p:cNvPicPr>
          <p:nvPr/>
        </p:nvPicPr>
        <p:blipFill>
          <a:blip r:embed="rId4" cstate="print"/>
          <a:stretch>
            <a:fillRect/>
          </a:stretch>
        </p:blipFill>
        <p:spPr>
          <a:xfrm>
            <a:off x="337853" y="4214819"/>
            <a:ext cx="2677355" cy="1593578"/>
          </a:xfrm>
          <a:prstGeom prst="rect">
            <a:avLst/>
          </a:prstGeom>
        </p:spPr>
      </p:pic>
      <p:pic>
        <p:nvPicPr>
          <p:cNvPr id="10" name="图片 9" descr="切割机.jpg"/>
          <p:cNvPicPr>
            <a:picLocks noChangeAspect="1"/>
          </p:cNvPicPr>
          <p:nvPr/>
        </p:nvPicPr>
        <p:blipFill>
          <a:blip r:embed="rId5" cstate="print"/>
          <a:stretch>
            <a:fillRect/>
          </a:stretch>
        </p:blipFill>
        <p:spPr>
          <a:xfrm>
            <a:off x="5072066" y="4000504"/>
            <a:ext cx="2380882" cy="2160000"/>
          </a:xfrm>
          <a:prstGeom prst="rect">
            <a:avLst/>
          </a:prstGeom>
        </p:spPr>
      </p:pic>
      <p:sp>
        <p:nvSpPr>
          <p:cNvPr id="11" name="TextBox 10"/>
          <p:cNvSpPr txBox="1"/>
          <p:nvPr/>
        </p:nvSpPr>
        <p:spPr>
          <a:xfrm>
            <a:off x="3071802" y="4857760"/>
            <a:ext cx="1343638" cy="553998"/>
          </a:xfrm>
          <a:prstGeom prst="rect">
            <a:avLst/>
          </a:prstGeom>
          <a:noFill/>
        </p:spPr>
        <p:txBody>
          <a:bodyPr wrap="none" rtlCol="0">
            <a:spAutoFit/>
          </a:bodyPr>
          <a:lstStyle/>
          <a:p>
            <a:r>
              <a:rPr lang="zh-CN" altLang="en-US" sz="3000" b="1" dirty="0" smtClean="0"/>
              <a:t>电磨机</a:t>
            </a:r>
            <a:endParaRPr lang="zh-CN" altLang="en-US" sz="3000" b="1" dirty="0"/>
          </a:p>
        </p:txBody>
      </p:sp>
      <p:sp>
        <p:nvSpPr>
          <p:cNvPr id="12" name="TextBox 11"/>
          <p:cNvSpPr txBox="1"/>
          <p:nvPr/>
        </p:nvSpPr>
        <p:spPr>
          <a:xfrm>
            <a:off x="7429520" y="5072074"/>
            <a:ext cx="1343638" cy="553998"/>
          </a:xfrm>
          <a:prstGeom prst="rect">
            <a:avLst/>
          </a:prstGeom>
          <a:noFill/>
        </p:spPr>
        <p:txBody>
          <a:bodyPr wrap="none" rtlCol="0">
            <a:spAutoFit/>
          </a:bodyPr>
          <a:lstStyle/>
          <a:p>
            <a:r>
              <a:rPr lang="zh-CN" altLang="en-US" sz="3000" b="1" dirty="0" smtClean="0"/>
              <a:t>切割机</a:t>
            </a:r>
            <a:endParaRPr lang="zh-CN" altLang="en-US" sz="3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600174"/>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电动工具的防护类别</a:t>
            </a:r>
            <a:endParaRPr lang="zh-CN" altLang="en-US" b="1" dirty="0">
              <a:solidFill>
                <a:srgbClr val="0070C0"/>
              </a:solidFill>
              <a:latin typeface="华文彩云" pitchFamily="2" charset="-122"/>
              <a:ea typeface="华文彩云" pitchFamily="2" charset="-122"/>
            </a:endParaRPr>
          </a:p>
        </p:txBody>
      </p:sp>
      <p:sp>
        <p:nvSpPr>
          <p:cNvPr id="3" name="内容占位符 2"/>
          <p:cNvSpPr>
            <a:spLocks noGrp="1"/>
          </p:cNvSpPr>
          <p:nvPr>
            <p:ph idx="1"/>
          </p:nvPr>
        </p:nvSpPr>
        <p:spPr>
          <a:xfrm>
            <a:off x="457200" y="1903433"/>
            <a:ext cx="8229600" cy="4525963"/>
          </a:xfrm>
        </p:spPr>
        <p:txBody>
          <a:bodyPr/>
          <a:lstStyle/>
          <a:p>
            <a:pPr>
              <a:buNone/>
            </a:pPr>
            <a:r>
              <a:rPr lang="zh-CN" altLang="en-US" dirty="0" smtClean="0"/>
              <a:t>按电击防护条件来分</a:t>
            </a:r>
            <a:endParaRPr lang="en-US" altLang="zh-CN" dirty="0" smtClean="0"/>
          </a:p>
          <a:p>
            <a:pPr>
              <a:buFont typeface="Wingdings" panose="05000000000000000000" pitchFamily="2" charset="2"/>
              <a:buChar char="u"/>
            </a:pPr>
            <a:r>
              <a:rPr lang="zh-CN" altLang="en-US" dirty="0" smtClean="0"/>
              <a:t>紧靠基本绝缘防护</a:t>
            </a:r>
            <a:r>
              <a:rPr lang="en-US" altLang="zh-CN" dirty="0" smtClean="0"/>
              <a:t>——0</a:t>
            </a:r>
            <a:r>
              <a:rPr lang="zh-CN" altLang="en-US" dirty="0" smtClean="0"/>
              <a:t>类、</a:t>
            </a:r>
            <a:r>
              <a:rPr lang="en-US" altLang="zh-CN" dirty="0" smtClean="0"/>
              <a:t>0I</a:t>
            </a:r>
            <a:r>
              <a:rPr lang="zh-CN" altLang="en-US" dirty="0" smtClean="0"/>
              <a:t>类</a:t>
            </a:r>
            <a:endParaRPr lang="en-US" altLang="zh-CN" dirty="0" smtClean="0"/>
          </a:p>
          <a:p>
            <a:pPr>
              <a:buFont typeface="Wingdings" panose="05000000000000000000" pitchFamily="2" charset="2"/>
              <a:buChar char="u"/>
            </a:pPr>
            <a:r>
              <a:rPr lang="zh-CN" altLang="en-US" dirty="0" smtClean="0"/>
              <a:t>绝缘</a:t>
            </a:r>
            <a:r>
              <a:rPr lang="en-US" altLang="zh-CN" dirty="0" smtClean="0"/>
              <a:t>+</a:t>
            </a:r>
            <a:r>
              <a:rPr lang="zh-CN" altLang="en-US" dirty="0" smtClean="0"/>
              <a:t>内部接地（或接零）</a:t>
            </a:r>
            <a:r>
              <a:rPr lang="en-US" altLang="zh-CN" dirty="0" smtClean="0"/>
              <a:t>——I</a:t>
            </a:r>
            <a:r>
              <a:rPr lang="zh-CN" altLang="en-US" dirty="0" smtClean="0"/>
              <a:t>类</a:t>
            </a:r>
            <a:endParaRPr lang="en-US" altLang="zh-CN" dirty="0" smtClean="0"/>
          </a:p>
          <a:p>
            <a:pPr>
              <a:buFont typeface="Wingdings" panose="05000000000000000000" pitchFamily="2" charset="2"/>
              <a:buChar char="u"/>
            </a:pPr>
            <a:r>
              <a:rPr lang="zh-CN" altLang="en-US" dirty="0" smtClean="0"/>
              <a:t>双重（或加强）绝缘</a:t>
            </a:r>
            <a:r>
              <a:rPr lang="en-US" altLang="zh-CN" dirty="0" smtClean="0"/>
              <a:t>——II</a:t>
            </a:r>
            <a:r>
              <a:rPr lang="zh-CN" altLang="en-US" dirty="0" smtClean="0"/>
              <a:t>类</a:t>
            </a:r>
            <a:endParaRPr lang="en-US" altLang="zh-CN" dirty="0" smtClean="0"/>
          </a:p>
          <a:p>
            <a:pPr>
              <a:buFont typeface="Wingdings" panose="05000000000000000000" pitchFamily="2" charset="2"/>
              <a:buChar char="u"/>
            </a:pPr>
            <a:r>
              <a:rPr lang="zh-CN" altLang="en-US" dirty="0" smtClean="0"/>
              <a:t>靠安全电压进行保护</a:t>
            </a:r>
            <a:r>
              <a:rPr lang="en-US" altLang="zh-CN" dirty="0" smtClean="0"/>
              <a:t>——III</a:t>
            </a:r>
            <a:r>
              <a:rPr lang="zh-CN" altLang="en-US" dirty="0" smtClean="0"/>
              <a:t>类</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600174"/>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zh-CN" b="1" dirty="0" smtClean="0">
                <a:solidFill>
                  <a:srgbClr val="0070C0"/>
                </a:solidFill>
                <a:latin typeface="华文彩云" pitchFamily="2" charset="-122"/>
                <a:ea typeface="华文彩云" pitchFamily="2" charset="-122"/>
              </a:rPr>
              <a:t>I</a:t>
            </a:r>
            <a:r>
              <a:rPr lang="zh-CN" altLang="en-US" b="1" dirty="0" smtClean="0">
                <a:solidFill>
                  <a:srgbClr val="0070C0"/>
                </a:solidFill>
                <a:latin typeface="华文彩云" pitchFamily="2" charset="-122"/>
                <a:ea typeface="华文彩云" pitchFamily="2" charset="-122"/>
              </a:rPr>
              <a:t>类设备</a:t>
            </a:r>
            <a:endParaRPr lang="zh-CN" altLang="en-US" b="1" dirty="0">
              <a:solidFill>
                <a:srgbClr val="0070C0"/>
              </a:solidFill>
              <a:latin typeface="华文彩云" pitchFamily="2" charset="-122"/>
              <a:ea typeface="华文彩云" pitchFamily="2" charset="-122"/>
            </a:endParaRPr>
          </a:p>
        </p:txBody>
      </p:sp>
      <p:pic>
        <p:nvPicPr>
          <p:cNvPr id="4" name="内容占位符 3" descr="电源插头.jpg"/>
          <p:cNvPicPr>
            <a:picLocks noGrp="1" noChangeAspect="1"/>
          </p:cNvPicPr>
          <p:nvPr>
            <p:ph idx="1"/>
          </p:nvPr>
        </p:nvPicPr>
        <p:blipFill>
          <a:blip r:embed="rId2"/>
          <a:stretch>
            <a:fillRect/>
          </a:stretch>
        </p:blipFill>
        <p:spPr>
          <a:xfrm>
            <a:off x="787189" y="2500305"/>
            <a:ext cx="3497656" cy="3486565"/>
          </a:xfrm>
        </p:spPr>
      </p:pic>
      <p:sp>
        <p:nvSpPr>
          <p:cNvPr id="6" name="圆角矩形标注 5"/>
          <p:cNvSpPr/>
          <p:nvPr/>
        </p:nvSpPr>
        <p:spPr>
          <a:xfrm>
            <a:off x="5072066" y="4143380"/>
            <a:ext cx="3429024" cy="2214578"/>
          </a:xfrm>
          <a:prstGeom prst="wedgeRoundRectCallout">
            <a:avLst>
              <a:gd name="adj1" fmla="val -105001"/>
              <a:gd name="adj2" fmla="val -78283"/>
              <a:gd name="adj3" fmla="val 16667"/>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4000" b="1" dirty="0" smtClean="0"/>
              <a:t>通过</a:t>
            </a:r>
            <a:r>
              <a:rPr lang="zh-CN" altLang="en-US" sz="4000" b="1" dirty="0" smtClean="0">
                <a:solidFill>
                  <a:srgbClr val="FF0000"/>
                </a:solidFill>
              </a:rPr>
              <a:t>黄绿双色线</a:t>
            </a:r>
            <a:r>
              <a:rPr lang="zh-CN" altLang="en-US" sz="4000" b="1" dirty="0" smtClean="0"/>
              <a:t>与设备外壳连接</a:t>
            </a:r>
            <a:endParaRPr lang="zh-CN" altLang="en-US" sz="4000" b="1" dirty="0"/>
          </a:p>
        </p:txBody>
      </p:sp>
      <p:sp>
        <p:nvSpPr>
          <p:cNvPr id="5" name="TextBox 4"/>
          <p:cNvSpPr txBox="1"/>
          <p:nvPr/>
        </p:nvSpPr>
        <p:spPr>
          <a:xfrm>
            <a:off x="5000628" y="2357430"/>
            <a:ext cx="3286116" cy="861774"/>
          </a:xfrm>
          <a:prstGeom prst="rect">
            <a:avLst/>
          </a:prstGeom>
          <a:solidFill>
            <a:schemeClr val="accent5">
              <a:lumMod val="20000"/>
              <a:lumOff val="80000"/>
            </a:schemeClr>
          </a:solidFill>
          <a:ln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2">
            <a:schemeClr val="dk1"/>
          </a:fillRef>
          <a:effectRef idx="1">
            <a:schemeClr val="dk1"/>
          </a:effectRef>
          <a:fontRef idx="minor">
            <a:schemeClr val="dk1"/>
          </a:fontRef>
        </p:style>
        <p:txBody>
          <a:bodyPr wrap="square" rtlCol="0">
            <a:spAutoFit/>
          </a:bodyPr>
          <a:lstStyle/>
          <a:p>
            <a:pPr>
              <a:buFont typeface="Wingdings" panose="05000000000000000000" pitchFamily="2" charset="2"/>
              <a:buChar char="ü"/>
            </a:pPr>
            <a:r>
              <a:rPr lang="zh-CN" altLang="en-US" sz="2500" b="1" dirty="0" smtClean="0">
                <a:solidFill>
                  <a:srgbClr val="FF0000"/>
                </a:solidFill>
                <a:latin typeface="+mn-ea"/>
              </a:rPr>
              <a:t>不仅有基本绝缘</a:t>
            </a:r>
            <a:endParaRPr lang="en-US" altLang="zh-CN" sz="2500" b="1" dirty="0" smtClean="0">
              <a:solidFill>
                <a:srgbClr val="FF0000"/>
              </a:solidFill>
              <a:latin typeface="+mn-ea"/>
            </a:endParaRPr>
          </a:p>
          <a:p>
            <a:pPr>
              <a:buFont typeface="Wingdings" panose="05000000000000000000" pitchFamily="2" charset="2"/>
              <a:buChar char="ü"/>
            </a:pPr>
            <a:r>
              <a:rPr lang="zh-CN" altLang="en-US" sz="2500" b="1" dirty="0" smtClean="0">
                <a:solidFill>
                  <a:srgbClr val="FF0000"/>
                </a:solidFill>
                <a:latin typeface="+mn-ea"/>
              </a:rPr>
              <a:t>外壳接地保护</a:t>
            </a:r>
            <a:endParaRPr lang="zh-CN" altLang="en-US" sz="2500" b="1" dirty="0" smtClean="0">
              <a:solidFill>
                <a:srgbClr val="FF0000"/>
              </a:solidFill>
              <a:latin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600174"/>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zh-CN" b="1" dirty="0" smtClean="0">
                <a:solidFill>
                  <a:srgbClr val="0070C0"/>
                </a:solidFill>
                <a:latin typeface="华文彩云" pitchFamily="2" charset="-122"/>
                <a:ea typeface="华文彩云" pitchFamily="2" charset="-122"/>
              </a:rPr>
              <a:t>II</a:t>
            </a:r>
            <a:r>
              <a:rPr lang="zh-CN" altLang="en-US" b="1" dirty="0" smtClean="0">
                <a:solidFill>
                  <a:srgbClr val="0070C0"/>
                </a:solidFill>
                <a:latin typeface="华文彩云" pitchFamily="2" charset="-122"/>
                <a:ea typeface="华文彩云" pitchFamily="2" charset="-122"/>
              </a:rPr>
              <a:t>类设备</a:t>
            </a:r>
            <a:endParaRPr lang="zh-CN" altLang="en-US" b="1" dirty="0">
              <a:solidFill>
                <a:srgbClr val="0070C0"/>
              </a:solidFill>
              <a:latin typeface="华文彩云" pitchFamily="2" charset="-122"/>
              <a:ea typeface="华文彩云" pitchFamily="2" charset="-122"/>
            </a:endParaRPr>
          </a:p>
        </p:txBody>
      </p:sp>
      <p:pic>
        <p:nvPicPr>
          <p:cNvPr id="4" name="内容占位符 3" descr="II类工具1.jpg"/>
          <p:cNvPicPr>
            <a:picLocks noGrp="1" noChangeAspect="1"/>
          </p:cNvPicPr>
          <p:nvPr>
            <p:ph idx="1"/>
          </p:nvPr>
        </p:nvPicPr>
        <p:blipFill>
          <a:blip r:embed="rId2"/>
          <a:srcRect t="9636" b="20528"/>
          <a:stretch>
            <a:fillRect/>
          </a:stretch>
        </p:blipFill>
        <p:spPr>
          <a:xfrm>
            <a:off x="357158" y="2071678"/>
            <a:ext cx="5370473" cy="4071966"/>
          </a:xfrm>
        </p:spPr>
      </p:pic>
      <p:sp>
        <p:nvSpPr>
          <p:cNvPr id="7" name="TextBox 6"/>
          <p:cNvSpPr txBox="1"/>
          <p:nvPr/>
        </p:nvSpPr>
        <p:spPr>
          <a:xfrm>
            <a:off x="5857884" y="1785926"/>
            <a:ext cx="3286116" cy="2400657"/>
          </a:xfrm>
          <a:prstGeom prst="rect">
            <a:avLst/>
          </a:prstGeom>
          <a:solidFill>
            <a:schemeClr val="accent5">
              <a:lumMod val="20000"/>
              <a:lumOff val="80000"/>
            </a:schemeClr>
          </a:solidFill>
          <a:ln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2">
            <a:schemeClr val="dk1"/>
          </a:fillRef>
          <a:effectRef idx="1">
            <a:schemeClr val="dk1"/>
          </a:effectRef>
          <a:fontRef idx="minor">
            <a:schemeClr val="dk1"/>
          </a:fontRef>
        </p:style>
        <p:txBody>
          <a:bodyPr wrap="square" rtlCol="0">
            <a:spAutoFit/>
          </a:bodyPr>
          <a:lstStyle/>
          <a:p>
            <a:pPr>
              <a:buFont typeface="Wingdings" panose="05000000000000000000" pitchFamily="2" charset="2"/>
              <a:buChar char="ü"/>
            </a:pPr>
            <a:r>
              <a:rPr lang="zh-CN" altLang="en-US" sz="2500" b="1" dirty="0" smtClean="0">
                <a:solidFill>
                  <a:srgbClr val="FF0000"/>
                </a:solidFill>
                <a:latin typeface="+mn-ea"/>
              </a:rPr>
              <a:t>额定电压超过</a:t>
            </a:r>
            <a:r>
              <a:rPr lang="en-US" altLang="zh-CN" sz="2500" b="1" dirty="0" smtClean="0">
                <a:solidFill>
                  <a:srgbClr val="FF0000"/>
                </a:solidFill>
                <a:latin typeface="+mn-ea"/>
              </a:rPr>
              <a:t>50V</a:t>
            </a:r>
            <a:endParaRPr lang="en-US" altLang="zh-CN" sz="2500" b="1" dirty="0" smtClean="0">
              <a:solidFill>
                <a:srgbClr val="FF0000"/>
              </a:solidFill>
              <a:latin typeface="+mn-ea"/>
            </a:endParaRPr>
          </a:p>
          <a:p>
            <a:pPr>
              <a:buFont typeface="Wingdings" panose="05000000000000000000" pitchFamily="2" charset="2"/>
              <a:buChar char="ü"/>
            </a:pPr>
            <a:r>
              <a:rPr lang="zh-CN" altLang="en-US" sz="2500" b="1" dirty="0" smtClean="0">
                <a:solidFill>
                  <a:srgbClr val="FF0000"/>
                </a:solidFill>
                <a:latin typeface="+mn-ea"/>
              </a:rPr>
              <a:t>不仅有基本绝缘</a:t>
            </a:r>
            <a:endParaRPr lang="en-US" altLang="zh-CN" sz="2500" b="1" dirty="0" smtClean="0">
              <a:solidFill>
                <a:srgbClr val="FF0000"/>
              </a:solidFill>
              <a:latin typeface="+mn-ea"/>
            </a:endParaRPr>
          </a:p>
          <a:p>
            <a:r>
              <a:rPr lang="zh-CN" altLang="en-US" sz="2500" b="1" dirty="0" smtClean="0">
                <a:solidFill>
                  <a:srgbClr val="FF0000"/>
                </a:solidFill>
                <a:latin typeface="+mn-ea"/>
              </a:rPr>
              <a:t>  还提供双重绝缘</a:t>
            </a:r>
            <a:endParaRPr lang="en-US" altLang="zh-CN" sz="2500" b="1" dirty="0" smtClean="0">
              <a:solidFill>
                <a:srgbClr val="FF0000"/>
              </a:solidFill>
              <a:latin typeface="+mn-ea"/>
            </a:endParaRPr>
          </a:p>
          <a:p>
            <a:r>
              <a:rPr lang="zh-CN" altLang="en-US" sz="2500" b="1" dirty="0" smtClean="0">
                <a:solidFill>
                  <a:srgbClr val="FF0000"/>
                </a:solidFill>
                <a:latin typeface="+mn-ea"/>
              </a:rPr>
              <a:t>  或加强绝缘</a:t>
            </a:r>
            <a:endParaRPr lang="en-US" altLang="zh-CN" sz="2500" b="1" dirty="0" smtClean="0">
              <a:solidFill>
                <a:srgbClr val="FF0000"/>
              </a:solidFill>
              <a:latin typeface="+mn-ea"/>
            </a:endParaRPr>
          </a:p>
          <a:p>
            <a:pPr>
              <a:buFont typeface="Wingdings" panose="05000000000000000000" pitchFamily="2" charset="2"/>
              <a:buChar char="ü"/>
            </a:pPr>
            <a:r>
              <a:rPr lang="zh-CN" altLang="en-US" sz="2500" b="1" dirty="0" smtClean="0">
                <a:solidFill>
                  <a:srgbClr val="FF0000"/>
                </a:solidFill>
                <a:latin typeface="+mn-ea"/>
              </a:rPr>
              <a:t>手持部分为非金属</a:t>
            </a:r>
            <a:endParaRPr lang="en-US" altLang="zh-CN" sz="2500" b="1" dirty="0" smtClean="0">
              <a:solidFill>
                <a:srgbClr val="FF0000"/>
              </a:solidFill>
              <a:latin typeface="+mn-ea"/>
            </a:endParaRPr>
          </a:p>
          <a:p>
            <a:pPr>
              <a:buFont typeface="Wingdings" panose="05000000000000000000" pitchFamily="2" charset="2"/>
              <a:buChar char="ü"/>
            </a:pPr>
            <a:r>
              <a:rPr lang="zh-CN" altLang="en-US" sz="2500" b="1" dirty="0" smtClean="0">
                <a:solidFill>
                  <a:srgbClr val="FF0000"/>
                </a:solidFill>
                <a:latin typeface="+mn-ea"/>
              </a:rPr>
              <a:t>有“回”符号标志</a:t>
            </a:r>
            <a:endParaRPr lang="zh-CN" altLang="en-US" sz="2500" b="1" dirty="0" smtClean="0">
              <a:solidFill>
                <a:srgbClr val="FF0000"/>
              </a:solidFill>
              <a:latin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600174"/>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n-US" altLang="zh-CN" b="1" dirty="0" smtClean="0">
                <a:solidFill>
                  <a:srgbClr val="0070C0"/>
                </a:solidFill>
                <a:latin typeface="华文彩云" pitchFamily="2" charset="-122"/>
                <a:ea typeface="华文彩云" pitchFamily="2" charset="-122"/>
              </a:rPr>
              <a:t>III</a:t>
            </a:r>
            <a:r>
              <a:rPr lang="zh-CN" altLang="en-US" b="1" dirty="0" smtClean="0">
                <a:solidFill>
                  <a:srgbClr val="0070C0"/>
                </a:solidFill>
                <a:latin typeface="华文彩云" pitchFamily="2" charset="-122"/>
                <a:ea typeface="华文彩云" pitchFamily="2" charset="-122"/>
              </a:rPr>
              <a:t>类设备</a:t>
            </a:r>
            <a:endParaRPr lang="zh-CN" altLang="en-US" b="1" dirty="0">
              <a:solidFill>
                <a:srgbClr val="0070C0"/>
              </a:solidFill>
              <a:latin typeface="华文彩云" pitchFamily="2" charset="-122"/>
              <a:ea typeface="华文彩云" pitchFamily="2" charset="-122"/>
            </a:endParaRPr>
          </a:p>
        </p:txBody>
      </p:sp>
      <p:pic>
        <p:nvPicPr>
          <p:cNvPr id="4" name="内容占位符 3" descr="II类工具1.jpg"/>
          <p:cNvPicPr>
            <a:picLocks noGrp="1" noChangeAspect="1"/>
          </p:cNvPicPr>
          <p:nvPr>
            <p:ph idx="1"/>
          </p:nvPr>
        </p:nvPicPr>
        <p:blipFill>
          <a:blip r:embed="rId2"/>
          <a:srcRect b="7018"/>
          <a:stretch>
            <a:fillRect/>
          </a:stretch>
        </p:blipFill>
        <p:spPr>
          <a:xfrm>
            <a:off x="1006411" y="2071678"/>
            <a:ext cx="4071966" cy="3786214"/>
          </a:xfrm>
        </p:spPr>
      </p:pic>
      <p:sp>
        <p:nvSpPr>
          <p:cNvPr id="7" name="TextBox 6"/>
          <p:cNvSpPr txBox="1"/>
          <p:nvPr/>
        </p:nvSpPr>
        <p:spPr>
          <a:xfrm>
            <a:off x="5214942" y="2369288"/>
            <a:ext cx="3429024" cy="1246495"/>
          </a:xfrm>
          <a:prstGeom prst="rect">
            <a:avLst/>
          </a:prstGeom>
          <a:solidFill>
            <a:schemeClr val="accent5">
              <a:lumMod val="20000"/>
              <a:lumOff val="80000"/>
            </a:schemeClr>
          </a:solidFill>
          <a:ln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2">
            <a:schemeClr val="dk1"/>
          </a:fillRef>
          <a:effectRef idx="1">
            <a:schemeClr val="dk1"/>
          </a:effectRef>
          <a:fontRef idx="minor">
            <a:schemeClr val="dk1"/>
          </a:fontRef>
        </p:style>
        <p:txBody>
          <a:bodyPr wrap="square" rtlCol="0">
            <a:spAutoFit/>
          </a:bodyPr>
          <a:lstStyle/>
          <a:p>
            <a:pPr>
              <a:buFont typeface="Wingdings" panose="05000000000000000000" pitchFamily="2" charset="2"/>
              <a:buChar char="ü"/>
            </a:pPr>
            <a:r>
              <a:rPr lang="zh-CN" altLang="en-US" sz="2500" b="1" dirty="0" smtClean="0">
                <a:solidFill>
                  <a:srgbClr val="FF0000"/>
                </a:solidFill>
                <a:latin typeface="+mn-ea"/>
              </a:rPr>
              <a:t>额定电压低于</a:t>
            </a:r>
            <a:r>
              <a:rPr lang="en-US" altLang="zh-CN" sz="2500" b="1" dirty="0" smtClean="0">
                <a:solidFill>
                  <a:srgbClr val="FF0000"/>
                </a:solidFill>
                <a:latin typeface="+mn-ea"/>
              </a:rPr>
              <a:t>50V</a:t>
            </a:r>
            <a:endParaRPr lang="en-US" altLang="zh-CN" sz="2500" b="1" dirty="0" smtClean="0">
              <a:solidFill>
                <a:srgbClr val="FF0000"/>
              </a:solidFill>
              <a:latin typeface="+mn-ea"/>
            </a:endParaRPr>
          </a:p>
          <a:p>
            <a:pPr>
              <a:buFont typeface="Wingdings" panose="05000000000000000000" pitchFamily="2" charset="2"/>
              <a:buChar char="ü"/>
            </a:pPr>
            <a:r>
              <a:rPr lang="zh-CN" altLang="en-US" sz="2500" b="1" dirty="0" smtClean="0">
                <a:solidFill>
                  <a:srgbClr val="FF0000"/>
                </a:solidFill>
                <a:latin typeface="+mn-ea"/>
              </a:rPr>
              <a:t>工具内部不产生高压</a:t>
            </a:r>
            <a:endParaRPr lang="en-US" altLang="zh-CN" sz="2500" b="1" dirty="0" smtClean="0">
              <a:solidFill>
                <a:srgbClr val="FF0000"/>
              </a:solidFill>
              <a:latin typeface="+mn-ea"/>
            </a:endParaRPr>
          </a:p>
          <a:p>
            <a:pPr>
              <a:buFont typeface="Wingdings" panose="05000000000000000000" pitchFamily="2" charset="2"/>
              <a:buChar char="ü"/>
            </a:pPr>
            <a:r>
              <a:rPr lang="zh-CN" altLang="en-US" sz="2500" b="1" dirty="0" smtClean="0">
                <a:solidFill>
                  <a:srgbClr val="FF0000"/>
                </a:solidFill>
                <a:latin typeface="+mn-ea"/>
              </a:rPr>
              <a:t>外壳均为全塑料</a:t>
            </a:r>
            <a:endParaRPr lang="zh-CN" altLang="en-US" sz="2500" b="1" dirty="0" smtClean="0">
              <a:solidFill>
                <a:srgbClr val="FF0000"/>
              </a:solidFill>
              <a:latin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14282" y="600174"/>
            <a:ext cx="86400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r>
              <a:rPr lang="zh-CN" altLang="en-US" sz="4500" b="1" dirty="0" smtClean="0">
                <a:solidFill>
                  <a:srgbClr val="0070C0"/>
                </a:solidFill>
                <a:latin typeface="华文彩云" pitchFamily="2" charset="-122"/>
                <a:ea typeface="华文彩云" pitchFamily="2" charset="-122"/>
              </a:rPr>
              <a:t>不同类别的手持电动工具的特点</a:t>
            </a:r>
            <a:endParaRPr lang="zh-CN" altLang="en-US" sz="4500" b="1" dirty="0">
              <a:solidFill>
                <a:srgbClr val="0070C0"/>
              </a:solidFill>
              <a:latin typeface="华文彩云" pitchFamily="2" charset="-122"/>
              <a:ea typeface="华文彩云" pitchFamily="2" charset="-122"/>
            </a:endParaRPr>
          </a:p>
        </p:txBody>
      </p:sp>
      <p:graphicFrame>
        <p:nvGraphicFramePr>
          <p:cNvPr id="4" name="内容占位符 3"/>
          <p:cNvGraphicFramePr>
            <a:graphicFrameLocks noGrp="1"/>
          </p:cNvGraphicFramePr>
          <p:nvPr>
            <p:ph idx="1"/>
          </p:nvPr>
        </p:nvGraphicFramePr>
        <p:xfrm>
          <a:off x="457200" y="1600200"/>
          <a:ext cx="8229600" cy="4469144"/>
        </p:xfrm>
        <a:graphic>
          <a:graphicData uri="http://schemas.openxmlformats.org/drawingml/2006/table">
            <a:tbl>
              <a:tblPr firstRow="1" bandRow="1">
                <a:tableStyleId>{5C22544A-7EE6-4342-B048-85BDC9FD1C3A}</a:tableStyleId>
              </a:tblPr>
              <a:tblGrid>
                <a:gridCol w="1543032"/>
                <a:gridCol w="1714512"/>
                <a:gridCol w="1428760"/>
                <a:gridCol w="3543296"/>
              </a:tblGrid>
              <a:tr h="865826">
                <a:tc>
                  <a:txBody>
                    <a:bodyPr/>
                    <a:lstStyle/>
                    <a:p>
                      <a:pPr algn="ctr"/>
                      <a:r>
                        <a:rPr lang="zh-CN" altLang="en-US" sz="3000" dirty="0" smtClean="0"/>
                        <a:t>类别</a:t>
                      </a:r>
                      <a:endParaRPr lang="zh-CN" altLang="en-US" sz="3000" dirty="0"/>
                    </a:p>
                  </a:txBody>
                  <a:tcPr anchor="ctr"/>
                </a:tc>
                <a:tc>
                  <a:txBody>
                    <a:bodyPr/>
                    <a:lstStyle/>
                    <a:p>
                      <a:pPr algn="ctr"/>
                      <a:r>
                        <a:rPr lang="zh-CN" altLang="en-US" sz="3000" dirty="0" smtClean="0"/>
                        <a:t>安全性</a:t>
                      </a:r>
                      <a:endParaRPr lang="zh-CN" altLang="en-US" sz="3000" dirty="0"/>
                    </a:p>
                  </a:txBody>
                  <a:tcPr anchor="ctr"/>
                </a:tc>
                <a:tc>
                  <a:txBody>
                    <a:bodyPr/>
                    <a:lstStyle/>
                    <a:p>
                      <a:pPr algn="ctr"/>
                      <a:r>
                        <a:rPr lang="zh-CN" altLang="en-US" sz="3000" dirty="0" smtClean="0"/>
                        <a:t>方便性</a:t>
                      </a:r>
                      <a:endParaRPr lang="zh-CN" altLang="en-US" sz="3000" dirty="0"/>
                    </a:p>
                  </a:txBody>
                  <a:tcPr anchor="ctr"/>
                </a:tc>
                <a:tc>
                  <a:txBody>
                    <a:bodyPr/>
                    <a:lstStyle/>
                    <a:p>
                      <a:pPr algn="ctr"/>
                      <a:r>
                        <a:rPr lang="zh-CN" altLang="en-US" sz="3000" dirty="0" smtClean="0"/>
                        <a:t>生产及使用情况</a:t>
                      </a:r>
                      <a:endParaRPr lang="zh-CN" altLang="en-US" sz="3000" dirty="0"/>
                    </a:p>
                  </a:txBody>
                  <a:tcPr anchor="ctr"/>
                </a:tc>
              </a:tr>
              <a:tr h="865826">
                <a:tc>
                  <a:txBody>
                    <a:bodyPr/>
                    <a:lstStyle/>
                    <a:p>
                      <a:pPr algn="ctr"/>
                      <a:r>
                        <a:rPr lang="en-US" altLang="zh-CN" sz="3000" b="1" dirty="0" smtClean="0">
                          <a:solidFill>
                            <a:srgbClr val="00B050"/>
                          </a:solidFill>
                        </a:rPr>
                        <a:t>0</a:t>
                      </a:r>
                      <a:r>
                        <a:rPr lang="zh-CN" altLang="en-US" sz="3000" b="1" dirty="0" smtClean="0">
                          <a:solidFill>
                            <a:srgbClr val="00B050"/>
                          </a:solidFill>
                        </a:rPr>
                        <a:t>类</a:t>
                      </a:r>
                      <a:endParaRPr lang="zh-CN" altLang="en-US" sz="3000" b="1" dirty="0">
                        <a:solidFill>
                          <a:srgbClr val="00B050"/>
                        </a:solidFill>
                      </a:endParaRPr>
                    </a:p>
                  </a:txBody>
                  <a:tcPr anchor="ctr"/>
                </a:tc>
                <a:tc>
                  <a:txBody>
                    <a:bodyPr/>
                    <a:lstStyle/>
                    <a:p>
                      <a:pPr algn="ctr"/>
                      <a:r>
                        <a:rPr lang="zh-CN" altLang="en-US" sz="3000" b="1" dirty="0" smtClean="0">
                          <a:solidFill>
                            <a:srgbClr val="FF0066"/>
                          </a:solidFill>
                        </a:rPr>
                        <a:t>最差</a:t>
                      </a:r>
                      <a:endParaRPr lang="zh-CN" altLang="en-US" sz="3000" b="1" dirty="0">
                        <a:solidFill>
                          <a:srgbClr val="FF0066"/>
                        </a:solidFill>
                      </a:endParaRPr>
                    </a:p>
                  </a:txBody>
                  <a:tcPr anchor="ctr"/>
                </a:tc>
                <a:tc>
                  <a:txBody>
                    <a:bodyPr/>
                    <a:lstStyle/>
                    <a:p>
                      <a:pPr algn="ctr"/>
                      <a:r>
                        <a:rPr lang="zh-CN" altLang="en-US" sz="3000" b="1" dirty="0" smtClean="0">
                          <a:solidFill>
                            <a:srgbClr val="FF0066"/>
                          </a:solidFill>
                        </a:rPr>
                        <a:t>好</a:t>
                      </a:r>
                      <a:endParaRPr lang="zh-CN" altLang="en-US" sz="3000" b="1" dirty="0">
                        <a:solidFill>
                          <a:srgbClr val="FF0066"/>
                        </a:solidFill>
                      </a:endParaRPr>
                    </a:p>
                  </a:txBody>
                  <a:tcPr anchor="ctr"/>
                </a:tc>
                <a:tc>
                  <a:txBody>
                    <a:bodyPr/>
                    <a:lstStyle/>
                    <a:p>
                      <a:pPr algn="ctr"/>
                      <a:r>
                        <a:rPr lang="zh-CN" altLang="en-US" sz="3000" b="1" dirty="0" smtClean="0">
                          <a:solidFill>
                            <a:srgbClr val="FF0066"/>
                          </a:solidFill>
                        </a:rPr>
                        <a:t>不允许生产</a:t>
                      </a:r>
                      <a:endParaRPr lang="zh-CN" altLang="en-US" sz="3000" b="1" dirty="0">
                        <a:solidFill>
                          <a:srgbClr val="FF0066"/>
                        </a:solidFill>
                      </a:endParaRPr>
                    </a:p>
                  </a:txBody>
                  <a:tcPr anchor="ctr"/>
                </a:tc>
              </a:tr>
              <a:tr h="865826">
                <a:tc>
                  <a:txBody>
                    <a:bodyPr/>
                    <a:lstStyle/>
                    <a:p>
                      <a:pPr algn="ctr"/>
                      <a:r>
                        <a:rPr lang="en-US" altLang="zh-CN" sz="3000" b="1" dirty="0" smtClean="0">
                          <a:solidFill>
                            <a:srgbClr val="00B050"/>
                          </a:solidFill>
                        </a:rPr>
                        <a:t>I</a:t>
                      </a:r>
                      <a:r>
                        <a:rPr lang="zh-CN" altLang="en-US" sz="3000" b="1" dirty="0" smtClean="0">
                          <a:solidFill>
                            <a:srgbClr val="00B050"/>
                          </a:solidFill>
                        </a:rPr>
                        <a:t>类</a:t>
                      </a:r>
                      <a:endParaRPr lang="zh-CN" altLang="en-US" sz="3000" b="1" dirty="0">
                        <a:solidFill>
                          <a:srgbClr val="00B050"/>
                        </a:solidFill>
                      </a:endParaRPr>
                    </a:p>
                  </a:txBody>
                  <a:tcPr anchor="ctr"/>
                </a:tc>
                <a:tc>
                  <a:txBody>
                    <a:bodyPr/>
                    <a:lstStyle/>
                    <a:p>
                      <a:pPr algn="ctr"/>
                      <a:r>
                        <a:rPr lang="zh-CN" altLang="en-US" sz="3000" b="1" dirty="0" smtClean="0">
                          <a:solidFill>
                            <a:srgbClr val="FF0066"/>
                          </a:solidFill>
                        </a:rPr>
                        <a:t>较差</a:t>
                      </a:r>
                      <a:endParaRPr lang="zh-CN" altLang="en-US" sz="3000" b="1" dirty="0">
                        <a:solidFill>
                          <a:srgbClr val="FF0066"/>
                        </a:solidFill>
                      </a:endParaRPr>
                    </a:p>
                  </a:txBody>
                  <a:tcPr anchor="ctr"/>
                </a:tc>
                <a:tc>
                  <a:txBody>
                    <a:bodyPr/>
                    <a:lstStyle/>
                    <a:p>
                      <a:pPr algn="ctr"/>
                      <a:r>
                        <a:rPr lang="zh-CN" altLang="en-US" sz="3000" b="1" dirty="0" smtClean="0">
                          <a:solidFill>
                            <a:srgbClr val="FF0066"/>
                          </a:solidFill>
                        </a:rPr>
                        <a:t>差</a:t>
                      </a:r>
                      <a:endParaRPr lang="zh-CN" altLang="en-US" sz="3000" b="1" dirty="0">
                        <a:solidFill>
                          <a:srgbClr val="FF0066"/>
                        </a:solidFill>
                      </a:endParaRPr>
                    </a:p>
                  </a:txBody>
                  <a:tcPr anchor="ctr"/>
                </a:tc>
                <a:tc>
                  <a:txBody>
                    <a:bodyPr/>
                    <a:lstStyle/>
                    <a:p>
                      <a:pPr algn="ctr"/>
                      <a:r>
                        <a:rPr lang="zh-CN" altLang="en-US" sz="3000" b="1" dirty="0" smtClean="0">
                          <a:solidFill>
                            <a:srgbClr val="FF0066"/>
                          </a:solidFill>
                        </a:rPr>
                        <a:t>不允许生产</a:t>
                      </a:r>
                      <a:endParaRPr lang="en-US" altLang="zh-CN" sz="3000" b="1" dirty="0" smtClean="0">
                        <a:solidFill>
                          <a:srgbClr val="FF0066"/>
                        </a:solidFill>
                      </a:endParaRPr>
                    </a:p>
                    <a:p>
                      <a:pPr algn="ctr"/>
                      <a:r>
                        <a:rPr lang="zh-CN" altLang="en-US" sz="3000" b="1" dirty="0" smtClean="0">
                          <a:solidFill>
                            <a:srgbClr val="FF0066"/>
                          </a:solidFill>
                        </a:rPr>
                        <a:t>但仍在使用</a:t>
                      </a:r>
                      <a:endParaRPr lang="zh-CN" altLang="en-US" sz="3000" b="1" dirty="0">
                        <a:solidFill>
                          <a:srgbClr val="FF0066"/>
                        </a:solidFill>
                      </a:endParaRPr>
                    </a:p>
                  </a:txBody>
                  <a:tcPr anchor="ctr"/>
                </a:tc>
              </a:tr>
              <a:tr h="865826">
                <a:tc>
                  <a:txBody>
                    <a:bodyPr/>
                    <a:lstStyle/>
                    <a:p>
                      <a:pPr algn="ctr"/>
                      <a:r>
                        <a:rPr lang="en-US" altLang="zh-CN" sz="3000" b="1" dirty="0" smtClean="0">
                          <a:solidFill>
                            <a:srgbClr val="00B050"/>
                          </a:solidFill>
                        </a:rPr>
                        <a:t>II</a:t>
                      </a:r>
                      <a:r>
                        <a:rPr lang="zh-CN" altLang="en-US" sz="3000" b="1" dirty="0" smtClean="0">
                          <a:solidFill>
                            <a:srgbClr val="00B050"/>
                          </a:solidFill>
                        </a:rPr>
                        <a:t>类</a:t>
                      </a:r>
                      <a:endParaRPr lang="zh-CN" altLang="en-US" sz="3000" b="1" dirty="0">
                        <a:solidFill>
                          <a:srgbClr val="00B050"/>
                        </a:solidFill>
                      </a:endParaRPr>
                    </a:p>
                  </a:txBody>
                  <a:tcPr anchor="ctr"/>
                </a:tc>
                <a:tc>
                  <a:txBody>
                    <a:bodyPr/>
                    <a:lstStyle/>
                    <a:p>
                      <a:pPr algn="ctr"/>
                      <a:r>
                        <a:rPr lang="zh-CN" altLang="en-US" sz="3000" b="1" dirty="0" smtClean="0">
                          <a:solidFill>
                            <a:srgbClr val="FF0066"/>
                          </a:solidFill>
                        </a:rPr>
                        <a:t>较好</a:t>
                      </a:r>
                      <a:endParaRPr lang="zh-CN" altLang="en-US" sz="3000" b="1" dirty="0">
                        <a:solidFill>
                          <a:srgbClr val="FF0066"/>
                        </a:solidFill>
                      </a:endParaRPr>
                    </a:p>
                  </a:txBody>
                  <a:tcPr anchor="ctr"/>
                </a:tc>
                <a:tc>
                  <a:txBody>
                    <a:bodyPr/>
                    <a:lstStyle/>
                    <a:p>
                      <a:pPr algn="ctr"/>
                      <a:r>
                        <a:rPr lang="zh-CN" altLang="en-US" sz="3000" b="1" dirty="0" smtClean="0">
                          <a:solidFill>
                            <a:srgbClr val="FF0066"/>
                          </a:solidFill>
                        </a:rPr>
                        <a:t>好</a:t>
                      </a:r>
                      <a:endParaRPr lang="zh-CN" altLang="en-US" sz="3000" b="1" dirty="0">
                        <a:solidFill>
                          <a:srgbClr val="FF0066"/>
                        </a:solidFill>
                      </a:endParaRPr>
                    </a:p>
                  </a:txBody>
                  <a:tcPr anchor="ctr"/>
                </a:tc>
                <a:tc>
                  <a:txBody>
                    <a:bodyPr/>
                    <a:lstStyle/>
                    <a:p>
                      <a:pPr algn="ctr"/>
                      <a:r>
                        <a:rPr lang="zh-CN" altLang="en-US" sz="3000" b="1" dirty="0" smtClean="0">
                          <a:solidFill>
                            <a:srgbClr val="FF0066"/>
                          </a:solidFill>
                        </a:rPr>
                        <a:t>大量</a:t>
                      </a:r>
                      <a:endParaRPr lang="zh-CN" altLang="en-US" sz="3000" b="1" dirty="0">
                        <a:solidFill>
                          <a:srgbClr val="FF0066"/>
                        </a:solidFill>
                      </a:endParaRPr>
                    </a:p>
                  </a:txBody>
                  <a:tcPr anchor="ctr"/>
                </a:tc>
              </a:tr>
              <a:tr h="865826">
                <a:tc>
                  <a:txBody>
                    <a:bodyPr/>
                    <a:lstStyle/>
                    <a:p>
                      <a:pPr algn="ctr"/>
                      <a:r>
                        <a:rPr lang="en-US" altLang="zh-CN" sz="3000" b="1" dirty="0" smtClean="0">
                          <a:solidFill>
                            <a:srgbClr val="00B050"/>
                          </a:solidFill>
                        </a:rPr>
                        <a:t>III</a:t>
                      </a:r>
                      <a:r>
                        <a:rPr lang="zh-CN" altLang="en-US" sz="3000" b="1" dirty="0" smtClean="0">
                          <a:solidFill>
                            <a:srgbClr val="00B050"/>
                          </a:solidFill>
                        </a:rPr>
                        <a:t>类</a:t>
                      </a:r>
                      <a:endParaRPr lang="zh-CN" altLang="en-US" sz="3000" b="1" dirty="0">
                        <a:solidFill>
                          <a:srgbClr val="00B050"/>
                        </a:solidFill>
                      </a:endParaRPr>
                    </a:p>
                  </a:txBody>
                  <a:tcPr anchor="ctr"/>
                </a:tc>
                <a:tc>
                  <a:txBody>
                    <a:bodyPr/>
                    <a:lstStyle/>
                    <a:p>
                      <a:pPr algn="ctr"/>
                      <a:r>
                        <a:rPr lang="zh-CN" altLang="en-US" sz="3000" b="1" dirty="0" smtClean="0">
                          <a:solidFill>
                            <a:srgbClr val="FF0066"/>
                          </a:solidFill>
                        </a:rPr>
                        <a:t>最好</a:t>
                      </a:r>
                      <a:endParaRPr lang="zh-CN" altLang="en-US" sz="3000" b="1" dirty="0">
                        <a:solidFill>
                          <a:srgbClr val="FF0066"/>
                        </a:solidFill>
                      </a:endParaRPr>
                    </a:p>
                  </a:txBody>
                  <a:tcPr anchor="ctr"/>
                </a:tc>
                <a:tc>
                  <a:txBody>
                    <a:bodyPr/>
                    <a:lstStyle/>
                    <a:p>
                      <a:pPr algn="ctr"/>
                      <a:r>
                        <a:rPr lang="zh-CN" altLang="en-US" sz="3000" b="1" dirty="0" smtClean="0">
                          <a:solidFill>
                            <a:srgbClr val="FF0066"/>
                          </a:solidFill>
                        </a:rPr>
                        <a:t>差</a:t>
                      </a:r>
                      <a:endParaRPr lang="zh-CN" altLang="en-US" sz="3000" b="1" dirty="0">
                        <a:solidFill>
                          <a:srgbClr val="FF0066"/>
                        </a:solidFill>
                      </a:endParaRPr>
                    </a:p>
                  </a:txBody>
                  <a:tcPr anchor="ctr"/>
                </a:tc>
                <a:tc>
                  <a:txBody>
                    <a:bodyPr/>
                    <a:lstStyle/>
                    <a:p>
                      <a:pPr algn="ctr"/>
                      <a:r>
                        <a:rPr lang="zh-CN" altLang="en-US" sz="3000" b="1" smtClean="0">
                          <a:solidFill>
                            <a:srgbClr val="FF0066"/>
                          </a:solidFill>
                        </a:rPr>
                        <a:t>较少</a:t>
                      </a:r>
                      <a:endParaRPr lang="zh-CN" altLang="en-US" sz="3000" b="1" dirty="0">
                        <a:solidFill>
                          <a:srgbClr val="FF0066"/>
                        </a:solidFill>
                      </a:endParaRPr>
                    </a:p>
                  </a:txBody>
                  <a:tcPr anchor="ct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手持电动工具的合理选用</a:t>
            </a:r>
            <a:endParaRPr lang="zh-CN" altLang="en-US" b="1" dirty="0">
              <a:solidFill>
                <a:srgbClr val="0070C0"/>
              </a:solidFill>
              <a:latin typeface="华文彩云" pitchFamily="2" charset="-122"/>
              <a:ea typeface="华文彩云" pitchFamily="2" charset="-122"/>
            </a:endParaRPr>
          </a:p>
        </p:txBody>
      </p:sp>
      <p:sp>
        <p:nvSpPr>
          <p:cNvPr id="3" name="内容占位符 2"/>
          <p:cNvSpPr>
            <a:spLocks noGrp="1"/>
          </p:cNvSpPr>
          <p:nvPr>
            <p:ph idx="1"/>
          </p:nvPr>
        </p:nvSpPr>
        <p:spPr/>
        <p:txBody>
          <a:bodyPr>
            <a:normAutofit/>
          </a:bodyPr>
          <a:lstStyle/>
          <a:p>
            <a:pPr>
              <a:buNone/>
            </a:pPr>
            <a:r>
              <a:rPr lang="zh-CN" altLang="en-US" sz="2800" b="1" dirty="0" smtClean="0"/>
              <a:t>一、一般场所，为保证安全，应选</a:t>
            </a:r>
            <a:r>
              <a:rPr lang="en-US" altLang="zh-CN" sz="2800" b="1" dirty="0" smtClean="0"/>
              <a:t>II</a:t>
            </a:r>
            <a:r>
              <a:rPr lang="zh-CN" altLang="en-US" sz="2800" b="1" dirty="0" smtClean="0"/>
              <a:t>类工具</a:t>
            </a:r>
            <a:endParaRPr lang="en-US" altLang="zh-CN" sz="2800" b="1" dirty="0" smtClean="0"/>
          </a:p>
          <a:p>
            <a:pPr>
              <a:buNone/>
            </a:pPr>
            <a:r>
              <a:rPr lang="en-US" altLang="zh-CN" sz="2800" b="1" dirty="0" smtClean="0"/>
              <a:t>        </a:t>
            </a:r>
            <a:r>
              <a:rPr lang="zh-CN" altLang="en-US" sz="2800" b="1" dirty="0" smtClean="0"/>
              <a:t>若选用</a:t>
            </a:r>
            <a:r>
              <a:rPr lang="en-US" altLang="zh-CN" sz="2800" b="1" dirty="0" smtClean="0"/>
              <a:t>1</a:t>
            </a:r>
            <a:r>
              <a:rPr lang="zh-CN" altLang="en-US" sz="2800" b="1" dirty="0" smtClean="0"/>
              <a:t>类，除应正确进行接地或接零外，还应另外采取防护措施：</a:t>
            </a:r>
            <a:endParaRPr lang="en-US" altLang="zh-CN" sz="2800" b="1" dirty="0" smtClean="0"/>
          </a:p>
          <a:p>
            <a:pPr>
              <a:buNone/>
            </a:pPr>
            <a:r>
              <a:rPr lang="zh-CN" altLang="en-US" sz="2800" b="1" dirty="0" smtClean="0"/>
              <a:t>（</a:t>
            </a:r>
            <a:r>
              <a:rPr lang="en-US" altLang="zh-CN" sz="2800" b="1" dirty="0" smtClean="0"/>
              <a:t>1</a:t>
            </a:r>
            <a:r>
              <a:rPr lang="zh-CN" altLang="en-US" sz="2800" b="1" dirty="0" smtClean="0"/>
              <a:t>）使用绝缘用具（手套、鞋、垫、台）</a:t>
            </a:r>
            <a:endParaRPr lang="en-US" altLang="zh-CN" sz="2800" b="1" dirty="0" smtClean="0"/>
          </a:p>
          <a:p>
            <a:pPr>
              <a:buNone/>
            </a:pPr>
            <a:r>
              <a:rPr lang="zh-CN" altLang="en-US" sz="2800" b="1" dirty="0" smtClean="0"/>
              <a:t>（</a:t>
            </a:r>
            <a:r>
              <a:rPr lang="en-US" altLang="zh-CN" sz="2800" b="1" dirty="0" smtClean="0"/>
              <a:t>2</a:t>
            </a:r>
            <a:r>
              <a:rPr lang="zh-CN" altLang="en-US" sz="2800" b="1" dirty="0" smtClean="0"/>
              <a:t>）装设漏电保护器</a:t>
            </a:r>
            <a:endParaRPr lang="en-US" altLang="zh-CN" sz="2800" b="1" dirty="0" smtClean="0"/>
          </a:p>
          <a:p>
            <a:pPr>
              <a:buNone/>
            </a:pPr>
            <a:r>
              <a:rPr lang="zh-CN" altLang="en-US" sz="2800" b="1" dirty="0" smtClean="0"/>
              <a:t>（</a:t>
            </a:r>
            <a:r>
              <a:rPr lang="en-US" altLang="zh-CN" sz="2800" b="1" dirty="0" smtClean="0"/>
              <a:t>3</a:t>
            </a:r>
            <a:r>
              <a:rPr lang="zh-CN" altLang="en-US" sz="2800" b="1" dirty="0" smtClean="0"/>
              <a:t>）安全隔离变压器</a:t>
            </a:r>
            <a:endParaRPr lang="zh-CN" altLang="en-US" sz="28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手持电动工具的合理选用</a:t>
            </a:r>
            <a:endParaRPr lang="zh-CN" altLang="en-US" b="1" dirty="0">
              <a:solidFill>
                <a:srgbClr val="0070C0"/>
              </a:solidFill>
              <a:latin typeface="华文彩云" pitchFamily="2" charset="-122"/>
              <a:ea typeface="华文彩云" pitchFamily="2" charset="-122"/>
            </a:endParaRPr>
          </a:p>
        </p:txBody>
      </p:sp>
      <p:sp>
        <p:nvSpPr>
          <p:cNvPr id="3" name="内容占位符 2"/>
          <p:cNvSpPr>
            <a:spLocks noGrp="1"/>
          </p:cNvSpPr>
          <p:nvPr>
            <p:ph idx="1"/>
          </p:nvPr>
        </p:nvSpPr>
        <p:spPr/>
        <p:txBody>
          <a:bodyPr>
            <a:normAutofit/>
          </a:bodyPr>
          <a:lstStyle/>
          <a:p>
            <a:pPr>
              <a:buNone/>
            </a:pPr>
            <a:r>
              <a:rPr lang="zh-CN" altLang="en-US" sz="2800" b="1" dirty="0" smtClean="0"/>
              <a:t>二、在潮湿场所或金属构架上等导电良好的作业场所，必须使用</a:t>
            </a:r>
            <a:r>
              <a:rPr lang="en-US" altLang="zh-CN" sz="2800" b="1" dirty="0" smtClean="0"/>
              <a:t>II</a:t>
            </a:r>
            <a:r>
              <a:rPr lang="zh-CN" altLang="en-US" sz="2800" b="1" dirty="0" smtClean="0"/>
              <a:t>类或</a:t>
            </a:r>
            <a:r>
              <a:rPr lang="en-US" altLang="zh-CN" sz="2800" b="1" dirty="0" smtClean="0"/>
              <a:t>IIII</a:t>
            </a:r>
            <a:r>
              <a:rPr lang="zh-CN" altLang="en-US" sz="2800" b="1" dirty="0" smtClean="0"/>
              <a:t>类工具。</a:t>
            </a:r>
            <a:endParaRPr lang="en-US" altLang="zh-CN" sz="2800" b="1" dirty="0" smtClean="0"/>
          </a:p>
          <a:p>
            <a:pPr>
              <a:buNone/>
            </a:pPr>
            <a:r>
              <a:rPr lang="zh-CN" altLang="en-US" sz="2800" b="1" dirty="0" smtClean="0"/>
              <a:t>若选用</a:t>
            </a:r>
            <a:r>
              <a:rPr lang="en-US" altLang="zh-CN" sz="2800" b="1" dirty="0" smtClean="0"/>
              <a:t>I</a:t>
            </a:r>
            <a:r>
              <a:rPr lang="zh-CN" altLang="en-US" sz="2800" b="1" dirty="0" smtClean="0"/>
              <a:t>类，必须装设漏电动作电流在</a:t>
            </a:r>
            <a:r>
              <a:rPr lang="en-US" altLang="zh-CN" sz="2800" b="1" dirty="0" smtClean="0"/>
              <a:t>30mA</a:t>
            </a:r>
            <a:r>
              <a:rPr lang="zh-CN" altLang="en-US" sz="2800" b="1" dirty="0" smtClean="0"/>
              <a:t>以下，动作时间在</a:t>
            </a:r>
            <a:r>
              <a:rPr lang="en-US" altLang="zh-CN" sz="2800" b="1" dirty="0" smtClean="0"/>
              <a:t>0.1</a:t>
            </a:r>
            <a:r>
              <a:rPr lang="zh-CN" altLang="en-US" sz="2800" b="1" dirty="0" smtClean="0"/>
              <a:t>秒以内的漏电保护器。</a:t>
            </a:r>
            <a:endParaRPr lang="zh-CN" altLang="en-US" sz="2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None/>
            </a:pPr>
            <a:r>
              <a:rPr lang="zh-CN" altLang="en-US" sz="2800" b="1" dirty="0" smtClean="0"/>
              <a:t>三、锅炉、金属容器、管道等狭窄且导电良好的场所，应使用</a:t>
            </a:r>
            <a:r>
              <a:rPr lang="en-US" altLang="zh-CN" sz="2800" b="1" dirty="0" smtClean="0"/>
              <a:t>III</a:t>
            </a:r>
            <a:r>
              <a:rPr lang="zh-CN" altLang="en-US" sz="2800" b="1" dirty="0" smtClean="0"/>
              <a:t>类工具。</a:t>
            </a:r>
            <a:endParaRPr lang="en-US" altLang="zh-CN" sz="2800" b="1" dirty="0" smtClean="0"/>
          </a:p>
          <a:p>
            <a:pPr>
              <a:buNone/>
            </a:pPr>
            <a:endParaRPr lang="en-US" altLang="zh-CN" sz="2800" b="1" dirty="0" smtClean="0"/>
          </a:p>
          <a:p>
            <a:pPr>
              <a:buNone/>
            </a:pPr>
            <a:r>
              <a:rPr lang="zh-CN" altLang="en-US" sz="2800" b="1" dirty="0" smtClean="0"/>
              <a:t>   若选</a:t>
            </a:r>
            <a:r>
              <a:rPr lang="en-US" altLang="zh-CN" sz="2800" b="1" dirty="0" smtClean="0"/>
              <a:t>II</a:t>
            </a:r>
            <a:r>
              <a:rPr lang="zh-CN" altLang="en-US" sz="2800" b="1" dirty="0" smtClean="0"/>
              <a:t>类，必须装设漏电动作电流在</a:t>
            </a:r>
            <a:r>
              <a:rPr lang="en-US" altLang="zh-CN" sz="2800" b="1" dirty="0" smtClean="0"/>
              <a:t>15mA</a:t>
            </a:r>
            <a:r>
              <a:rPr lang="zh-CN" altLang="en-US" sz="2800" b="1" dirty="0" smtClean="0"/>
              <a:t>以下，动作时间在</a:t>
            </a:r>
            <a:r>
              <a:rPr lang="en-US" altLang="zh-CN" sz="2800" b="1" dirty="0" smtClean="0"/>
              <a:t>0.1</a:t>
            </a:r>
            <a:r>
              <a:rPr lang="zh-CN" altLang="en-US" sz="2800" b="1" dirty="0" smtClean="0"/>
              <a:t>秒以内的漏电保护器。</a:t>
            </a:r>
            <a:endParaRPr lang="en-US" altLang="zh-CN" sz="2800" b="1" dirty="0" smtClean="0"/>
          </a:p>
          <a:p>
            <a:pPr>
              <a:buNone/>
            </a:pPr>
            <a:r>
              <a:rPr lang="zh-CN" altLang="en-US" sz="2800" b="1" dirty="0" smtClean="0"/>
              <a:t>且设置安全变压器，漏电保护器必须放在外面，同时有人在外监护。</a:t>
            </a:r>
            <a:endParaRPr lang="zh-CN" altLang="en-US" sz="2800" b="1" dirty="0"/>
          </a:p>
        </p:txBody>
      </p:sp>
      <p:sp>
        <p:nvSpPr>
          <p:cNvPr id="6"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手持电动工具的合理选用</a:t>
            </a:r>
            <a:endParaRPr lang="zh-CN" altLang="en-US" b="1" dirty="0">
              <a:solidFill>
                <a:srgbClr val="0070C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Font typeface="Wingdings" panose="05000000000000000000" pitchFamily="2" charset="2"/>
              <a:buChar char="u"/>
            </a:pPr>
            <a:r>
              <a:rPr lang="zh-CN" altLang="en-US" sz="2700" b="1" dirty="0" smtClean="0"/>
              <a:t>电源开关灵活、牢固，接线无松动</a:t>
            </a:r>
            <a:endParaRPr lang="en-US" altLang="zh-CN" sz="2700" b="1" dirty="0" smtClean="0"/>
          </a:p>
          <a:p>
            <a:pPr>
              <a:buFont typeface="Wingdings" panose="05000000000000000000" pitchFamily="2" charset="2"/>
              <a:buChar char="u"/>
            </a:pPr>
            <a:r>
              <a:rPr lang="zh-CN" altLang="en-US" sz="2700" b="1" dirty="0" smtClean="0"/>
              <a:t>电源线应采用橡皮护套多股铜芯软线，电缆各部分应保证完好，不得有中间接头，不得破损</a:t>
            </a:r>
            <a:endParaRPr lang="en-US" altLang="zh-CN" sz="2700" b="1" dirty="0" smtClean="0"/>
          </a:p>
          <a:p>
            <a:pPr>
              <a:buFont typeface="Wingdings" panose="05000000000000000000" pitchFamily="2" charset="2"/>
              <a:buChar char="u"/>
            </a:pPr>
            <a:r>
              <a:rPr lang="en-US" altLang="zh-CN" sz="2700" b="1" dirty="0" smtClean="0"/>
              <a:t>I</a:t>
            </a:r>
            <a:r>
              <a:rPr lang="zh-CN" altLang="en-US" sz="2700" b="1" dirty="0" smtClean="0"/>
              <a:t>类设备应良好的接地或接零措施</a:t>
            </a:r>
            <a:endParaRPr lang="en-US" altLang="zh-CN" sz="2700" b="1" dirty="0" smtClean="0"/>
          </a:p>
          <a:p>
            <a:pPr>
              <a:buFont typeface="Wingdings" panose="05000000000000000000" pitchFamily="2" charset="2"/>
              <a:buChar char="u"/>
            </a:pPr>
            <a:r>
              <a:rPr lang="zh-CN" altLang="en-US" sz="2700" b="1" dirty="0" smtClean="0"/>
              <a:t>机械防护装置无损伤、变形、松动</a:t>
            </a:r>
            <a:endParaRPr lang="en-US" altLang="zh-CN" sz="2700" b="1" dirty="0" smtClean="0"/>
          </a:p>
          <a:p>
            <a:pPr>
              <a:buFont typeface="Wingdings" panose="05000000000000000000" pitchFamily="2" charset="2"/>
              <a:buChar char="u"/>
            </a:pPr>
            <a:r>
              <a:rPr lang="zh-CN" altLang="en-US" sz="2700" b="1" dirty="0" smtClean="0"/>
              <a:t>绝缘电阻合格，</a:t>
            </a:r>
            <a:endParaRPr lang="en-US" altLang="zh-CN" sz="2700" b="1" dirty="0" smtClean="0"/>
          </a:p>
          <a:p>
            <a:pPr>
              <a:buNone/>
            </a:pPr>
            <a:r>
              <a:rPr lang="en-US" altLang="zh-CN" sz="2000" b="1" dirty="0" smtClean="0"/>
              <a:t>         I</a:t>
            </a:r>
            <a:r>
              <a:rPr lang="zh-CN" altLang="en-US" sz="2000" b="1" dirty="0" smtClean="0"/>
              <a:t>类不低于</a:t>
            </a:r>
            <a:r>
              <a:rPr lang="en-US" altLang="zh-CN" sz="2000" b="1" dirty="0" smtClean="0"/>
              <a:t>2</a:t>
            </a:r>
            <a:r>
              <a:rPr lang="zh-CN" altLang="en-US" sz="2000" b="1" dirty="0" smtClean="0"/>
              <a:t>兆欧姆、</a:t>
            </a:r>
            <a:endParaRPr lang="en-US" altLang="zh-CN" sz="2000" b="1" dirty="0" smtClean="0"/>
          </a:p>
          <a:p>
            <a:pPr>
              <a:buNone/>
            </a:pPr>
            <a:r>
              <a:rPr lang="en-US" altLang="zh-CN" sz="2000" b="1" dirty="0" smtClean="0"/>
              <a:t>         II</a:t>
            </a:r>
            <a:r>
              <a:rPr lang="zh-CN" altLang="en-US" sz="2000" b="1" dirty="0" smtClean="0"/>
              <a:t>类不低于</a:t>
            </a:r>
            <a:r>
              <a:rPr lang="en-US" altLang="zh-CN" sz="2000" b="1" dirty="0" smtClean="0"/>
              <a:t>7</a:t>
            </a:r>
            <a:r>
              <a:rPr lang="zh-CN" altLang="en-US" sz="2000" b="1" dirty="0" smtClean="0"/>
              <a:t>兆欧姆，</a:t>
            </a:r>
            <a:endParaRPr lang="en-US" altLang="zh-CN" sz="2000" b="1" dirty="0" smtClean="0"/>
          </a:p>
          <a:p>
            <a:pPr>
              <a:buNone/>
            </a:pPr>
            <a:r>
              <a:rPr lang="en-US" altLang="zh-CN" sz="2000" b="1" dirty="0" smtClean="0"/>
              <a:t>         III</a:t>
            </a:r>
            <a:r>
              <a:rPr lang="zh-CN" altLang="en-US" sz="2000" b="1" dirty="0" smtClean="0"/>
              <a:t>类不低于</a:t>
            </a:r>
            <a:r>
              <a:rPr lang="en-US" altLang="zh-CN" sz="2000" b="1" dirty="0" smtClean="0"/>
              <a:t>1</a:t>
            </a:r>
            <a:r>
              <a:rPr lang="zh-CN" altLang="en-US" sz="2000" b="1" dirty="0" smtClean="0"/>
              <a:t>兆欧姆</a:t>
            </a:r>
            <a:endParaRPr lang="zh-CN" altLang="en-US" sz="2000" b="1" dirty="0"/>
          </a:p>
        </p:txBody>
      </p:sp>
      <p:pic>
        <p:nvPicPr>
          <p:cNvPr id="4" name="图片 3" descr="115截图20160407225123.png"/>
          <p:cNvPicPr>
            <a:picLocks noChangeAspect="1"/>
          </p:cNvPicPr>
          <p:nvPr/>
        </p:nvPicPr>
        <p:blipFill>
          <a:blip r:embed="rId2"/>
          <a:stretch>
            <a:fillRect/>
          </a:stretch>
        </p:blipFill>
        <p:spPr>
          <a:xfrm>
            <a:off x="4837366" y="3929066"/>
            <a:ext cx="4306634" cy="2357454"/>
          </a:xfrm>
          <a:prstGeom prst="rect">
            <a:avLst/>
          </a:prstGeom>
        </p:spPr>
      </p:pic>
      <p:sp>
        <p:nvSpPr>
          <p:cNvPr id="6"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手持电动工具的安全要求</a:t>
            </a:r>
            <a:endParaRPr lang="zh-CN" altLang="en-US" b="1" dirty="0">
              <a:solidFill>
                <a:srgbClr val="0070C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None/>
            </a:pPr>
            <a:r>
              <a:rPr lang="en-US" altLang="zh-CN" sz="2800" b="1" dirty="0" smtClean="0"/>
              <a:t>1.</a:t>
            </a:r>
            <a:r>
              <a:rPr lang="zh-CN" altLang="en-US" sz="2800" b="1" dirty="0" smtClean="0"/>
              <a:t>有产品认证标志、产品合格</a:t>
            </a:r>
            <a:endParaRPr lang="en-US" altLang="zh-CN" sz="2800" b="1" dirty="0" smtClean="0"/>
          </a:p>
          <a:p>
            <a:pPr>
              <a:buNone/>
            </a:pPr>
            <a:r>
              <a:rPr lang="zh-CN" altLang="en-US" sz="2800" b="1" dirty="0" smtClean="0"/>
              <a:t>证书及定期检查合格标志；</a:t>
            </a:r>
            <a:endParaRPr lang="en-US" altLang="zh-CN" sz="2800" b="1" dirty="0" smtClean="0"/>
          </a:p>
          <a:p>
            <a:pPr>
              <a:buNone/>
            </a:pPr>
            <a:endParaRPr lang="en-US" altLang="zh-CN" sz="2800" b="1" dirty="0" smtClean="0"/>
          </a:p>
          <a:p>
            <a:pPr>
              <a:buNone/>
            </a:pPr>
            <a:endParaRPr lang="en-US" altLang="zh-CN" sz="2800" b="1" dirty="0" smtClean="0"/>
          </a:p>
          <a:p>
            <a:pPr>
              <a:buNone/>
            </a:pPr>
            <a:r>
              <a:rPr lang="en-US" altLang="zh-CN" sz="2800" b="1" dirty="0" smtClean="0"/>
              <a:t>2.</a:t>
            </a:r>
            <a:r>
              <a:rPr lang="zh-CN" altLang="en-US" sz="2800" b="1" dirty="0" smtClean="0"/>
              <a:t>外壳、手柄无裂缝或破损</a:t>
            </a:r>
            <a:endParaRPr lang="zh-CN" altLang="en-US" sz="2800" b="1" dirty="0"/>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安全检查内容</a:t>
            </a:r>
            <a:endParaRPr lang="zh-CN" altLang="en-US" b="1" dirty="0">
              <a:solidFill>
                <a:srgbClr val="0070C0"/>
              </a:solidFill>
              <a:latin typeface="华文彩云" pitchFamily="2" charset="-122"/>
              <a:ea typeface="华文彩云" pitchFamily="2" charset="-122"/>
            </a:endParaRPr>
          </a:p>
        </p:txBody>
      </p:sp>
      <p:pic>
        <p:nvPicPr>
          <p:cNvPr id="5" name="图片 4" descr="115截图20160407233009.png"/>
          <p:cNvPicPr>
            <a:picLocks noChangeAspect="1"/>
          </p:cNvPicPr>
          <p:nvPr/>
        </p:nvPicPr>
        <p:blipFill>
          <a:blip r:embed="rId2"/>
          <a:stretch>
            <a:fillRect/>
          </a:stretch>
        </p:blipFill>
        <p:spPr>
          <a:xfrm>
            <a:off x="5429256" y="1503478"/>
            <a:ext cx="3714744" cy="48336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None/>
            </a:pPr>
            <a:r>
              <a:rPr lang="en-US" altLang="zh-CN" sz="2800" b="1" dirty="0" smtClean="0"/>
              <a:t>3.</a:t>
            </a:r>
            <a:r>
              <a:rPr lang="zh-CN" altLang="en-US" sz="2800" b="1" dirty="0" smtClean="0"/>
              <a:t>保护接地线连接应完好无损</a:t>
            </a:r>
            <a:endParaRPr lang="en-US" altLang="zh-CN" sz="2800" b="1" dirty="0" smtClean="0"/>
          </a:p>
          <a:p>
            <a:pPr>
              <a:buNone/>
            </a:pPr>
            <a:endParaRPr lang="en-US" altLang="zh-CN" sz="2800" b="1" dirty="0" smtClean="0"/>
          </a:p>
          <a:p>
            <a:pPr>
              <a:buNone/>
            </a:pPr>
            <a:r>
              <a:rPr lang="en-US" altLang="zh-CN" sz="2800" b="1" dirty="0" smtClean="0"/>
              <a:t>4.</a:t>
            </a:r>
            <a:r>
              <a:rPr lang="zh-CN" altLang="en-US" sz="2800" b="1" dirty="0" smtClean="0"/>
              <a:t>电源线应完好无损；工具的</a:t>
            </a:r>
            <a:endParaRPr lang="en-US" altLang="zh-CN" sz="2800" b="1" dirty="0" smtClean="0"/>
          </a:p>
          <a:p>
            <a:pPr>
              <a:buNone/>
            </a:pPr>
            <a:r>
              <a:rPr lang="zh-CN" altLang="en-US" sz="2800" b="1" dirty="0" smtClean="0"/>
              <a:t>电源线不得任意接长或拆换。</a:t>
            </a:r>
            <a:endParaRPr lang="en-US" altLang="zh-CN" sz="2800" b="1" dirty="0" smtClean="0"/>
          </a:p>
          <a:p>
            <a:pPr>
              <a:buNone/>
            </a:pPr>
            <a:endParaRPr lang="en-US" altLang="zh-CN" sz="2800" b="1" dirty="0" smtClean="0"/>
          </a:p>
          <a:p>
            <a:pPr>
              <a:buNone/>
            </a:pPr>
            <a:r>
              <a:rPr lang="en-US" altLang="zh-CN" sz="2800" b="1" dirty="0" smtClean="0"/>
              <a:t>5.</a:t>
            </a:r>
            <a:r>
              <a:rPr lang="zh-CN" altLang="en-US" sz="2800" b="1" dirty="0" smtClean="0"/>
              <a:t>电源插头应完好无损，工具</a:t>
            </a:r>
            <a:endParaRPr lang="en-US" altLang="zh-CN" sz="2800" b="1" dirty="0" smtClean="0"/>
          </a:p>
          <a:p>
            <a:pPr>
              <a:buNone/>
            </a:pPr>
            <a:r>
              <a:rPr lang="zh-CN" altLang="en-US" sz="2800" b="1" dirty="0" smtClean="0"/>
              <a:t>电源线上的插头不得任意拆除</a:t>
            </a:r>
            <a:endParaRPr lang="en-US" altLang="zh-CN" sz="2800" b="1" dirty="0" smtClean="0"/>
          </a:p>
          <a:p>
            <a:pPr>
              <a:buNone/>
            </a:pPr>
            <a:r>
              <a:rPr lang="zh-CN" altLang="en-US" sz="2800" b="1" dirty="0" smtClean="0"/>
              <a:t>或调换</a:t>
            </a:r>
            <a:endParaRPr lang="zh-CN" altLang="en-US" sz="2800" b="1" dirty="0"/>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安全检查内容</a:t>
            </a:r>
            <a:endParaRPr lang="zh-CN" altLang="en-US" b="1" dirty="0">
              <a:solidFill>
                <a:srgbClr val="0070C0"/>
              </a:solidFill>
              <a:latin typeface="华文彩云" pitchFamily="2" charset="-122"/>
              <a:ea typeface="华文彩云" pitchFamily="2" charset="-122"/>
            </a:endParaRPr>
          </a:p>
        </p:txBody>
      </p:sp>
      <p:pic>
        <p:nvPicPr>
          <p:cNvPr id="5" name="图片 4" descr="115截图20160407233009.png"/>
          <p:cNvPicPr>
            <a:picLocks noChangeAspect="1"/>
          </p:cNvPicPr>
          <p:nvPr/>
        </p:nvPicPr>
        <p:blipFill>
          <a:blip r:embed="rId2"/>
          <a:stretch>
            <a:fillRect/>
          </a:stretch>
        </p:blipFill>
        <p:spPr>
          <a:xfrm>
            <a:off x="5470769" y="1503478"/>
            <a:ext cx="3631718" cy="48336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None/>
            </a:pPr>
            <a:r>
              <a:rPr lang="en-US" altLang="zh-CN" sz="2800" b="1" dirty="0" smtClean="0"/>
              <a:t>6.</a:t>
            </a:r>
            <a:r>
              <a:rPr lang="zh-CN" altLang="en-US" sz="2800" b="1" dirty="0" smtClean="0"/>
              <a:t>电源开关动作正常、灵活，无缺陷、破裂；</a:t>
            </a:r>
            <a:endParaRPr lang="en-US" altLang="zh-CN" sz="2800" b="1" dirty="0" smtClean="0"/>
          </a:p>
          <a:p>
            <a:pPr>
              <a:buNone/>
            </a:pPr>
            <a:endParaRPr lang="en-US" altLang="zh-CN" sz="2800" b="1" dirty="0" smtClean="0"/>
          </a:p>
          <a:p>
            <a:pPr>
              <a:buNone/>
            </a:pPr>
            <a:r>
              <a:rPr lang="en-US" altLang="zh-CN" sz="2800" b="1" dirty="0" smtClean="0"/>
              <a:t>7.</a:t>
            </a:r>
            <a:r>
              <a:rPr lang="zh-CN" altLang="en-US" sz="2800" b="1" dirty="0" smtClean="0"/>
              <a:t>机械防护装置应完好；</a:t>
            </a:r>
            <a:endParaRPr lang="en-US" altLang="zh-CN" sz="2800" b="1" dirty="0" smtClean="0"/>
          </a:p>
          <a:p>
            <a:pPr>
              <a:buNone/>
            </a:pPr>
            <a:endParaRPr lang="en-US" altLang="zh-CN" sz="2800" b="1" dirty="0" smtClean="0"/>
          </a:p>
          <a:p>
            <a:pPr>
              <a:buNone/>
            </a:pPr>
            <a:r>
              <a:rPr lang="en-US" altLang="zh-CN" sz="2800" b="1" dirty="0" smtClean="0"/>
              <a:t>8.</a:t>
            </a:r>
            <a:r>
              <a:rPr lang="zh-CN" altLang="en-US" sz="2800" b="1" dirty="0" smtClean="0"/>
              <a:t>工具转动部分应转动灵活、</a:t>
            </a:r>
            <a:endParaRPr lang="en-US" altLang="zh-CN" sz="2800" b="1" dirty="0" smtClean="0"/>
          </a:p>
          <a:p>
            <a:pPr>
              <a:buNone/>
            </a:pPr>
            <a:r>
              <a:rPr lang="zh-CN" altLang="en-US" sz="2800" b="1" dirty="0" smtClean="0"/>
              <a:t>轻快，无阻滞现象；</a:t>
            </a:r>
            <a:endParaRPr lang="zh-CN" altLang="en-US" sz="2800" b="1" dirty="0"/>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安全检查内容</a:t>
            </a:r>
            <a:endParaRPr lang="zh-CN" altLang="en-US" b="1" dirty="0">
              <a:solidFill>
                <a:srgbClr val="0070C0"/>
              </a:solidFill>
              <a:latin typeface="华文彩云" pitchFamily="2" charset="-122"/>
              <a:ea typeface="华文彩云" pitchFamily="2" charset="-122"/>
            </a:endParaRPr>
          </a:p>
        </p:txBody>
      </p:sp>
      <p:pic>
        <p:nvPicPr>
          <p:cNvPr id="5" name="图片 4" descr="115截图20160407233009.png"/>
          <p:cNvPicPr>
            <a:picLocks noChangeAspect="1"/>
          </p:cNvPicPr>
          <p:nvPr/>
        </p:nvPicPr>
        <p:blipFill>
          <a:blip r:embed="rId2"/>
          <a:stretch>
            <a:fillRect/>
          </a:stretch>
        </p:blipFill>
        <p:spPr>
          <a:xfrm>
            <a:off x="5470769" y="2223830"/>
            <a:ext cx="3631718" cy="37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安全检查内容</a:t>
            </a:r>
            <a:endParaRPr lang="zh-CN" altLang="en-US" b="1" dirty="0">
              <a:solidFill>
                <a:srgbClr val="0070C0"/>
              </a:solidFill>
              <a:latin typeface="华文彩云" pitchFamily="2" charset="-122"/>
              <a:ea typeface="华文彩云" pitchFamily="2" charset="-122"/>
            </a:endParaRPr>
          </a:p>
        </p:txBody>
      </p:sp>
      <p:pic>
        <p:nvPicPr>
          <p:cNvPr id="7" name="图片 6" descr="127101768661387010.jpg"/>
          <p:cNvPicPr>
            <a:picLocks noChangeAspect="1"/>
          </p:cNvPicPr>
          <p:nvPr/>
        </p:nvPicPr>
        <p:blipFill>
          <a:blip r:embed="rId2" cstate="print"/>
          <a:srcRect l="4166" r="9722"/>
          <a:stretch>
            <a:fillRect/>
          </a:stretch>
        </p:blipFill>
        <p:spPr>
          <a:xfrm rot="16200000">
            <a:off x="2285960" y="571504"/>
            <a:ext cx="4429156" cy="6858000"/>
          </a:xfrm>
          <a:prstGeom prst="rect">
            <a:avLst/>
          </a:prstGeom>
        </p:spPr>
      </p:pic>
      <p:cxnSp>
        <p:nvCxnSpPr>
          <p:cNvPr id="11" name="直接箭头连接符 10"/>
          <p:cNvCxnSpPr/>
          <p:nvPr/>
        </p:nvCxnSpPr>
        <p:spPr>
          <a:xfrm rot="5400000">
            <a:off x="5715008" y="2357430"/>
            <a:ext cx="1071570" cy="78581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643702" y="1857364"/>
            <a:ext cx="700833" cy="400110"/>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尺寸</a:t>
            </a:r>
            <a:endParaRPr lang="zh-CN" altLang="en-US" sz="2000" b="1" dirty="0" smtClean="0">
              <a:solidFill>
                <a:srgbClr val="FF0000"/>
              </a:solidFill>
              <a:latin typeface="+mn-ea"/>
            </a:endParaRPr>
          </a:p>
        </p:txBody>
      </p:sp>
      <p:cxnSp>
        <p:nvCxnSpPr>
          <p:cNvPr id="13" name="直接箭头连接符 12"/>
          <p:cNvCxnSpPr/>
          <p:nvPr/>
        </p:nvCxnSpPr>
        <p:spPr>
          <a:xfrm rot="5400000">
            <a:off x="6250793" y="3036091"/>
            <a:ext cx="714380" cy="50006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572264" y="2500306"/>
            <a:ext cx="1217001" cy="400110"/>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厂家型号</a:t>
            </a:r>
            <a:endParaRPr lang="zh-CN" altLang="en-US" sz="2000" b="1" dirty="0" smtClean="0">
              <a:solidFill>
                <a:srgbClr val="FF0000"/>
              </a:solidFill>
              <a:latin typeface="+mn-ea"/>
            </a:endParaRPr>
          </a:p>
        </p:txBody>
      </p:sp>
      <p:cxnSp>
        <p:nvCxnSpPr>
          <p:cNvPr id="16" name="直接箭头连接符 15"/>
          <p:cNvCxnSpPr/>
          <p:nvPr/>
        </p:nvCxnSpPr>
        <p:spPr>
          <a:xfrm rot="10800000">
            <a:off x="5715008" y="4071942"/>
            <a:ext cx="1143008" cy="21431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16" y="4143380"/>
            <a:ext cx="1217001" cy="400110"/>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最大转速</a:t>
            </a:r>
            <a:endParaRPr lang="zh-CN" altLang="en-US" sz="2000" b="1" dirty="0" smtClean="0">
              <a:solidFill>
                <a:srgbClr val="FF0000"/>
              </a:solidFill>
              <a:latin typeface="+mn-ea"/>
            </a:endParaRPr>
          </a:p>
        </p:txBody>
      </p:sp>
      <p:cxnSp>
        <p:nvCxnSpPr>
          <p:cNvPr id="19" name="直接箭头连接符 18"/>
          <p:cNvCxnSpPr/>
          <p:nvPr/>
        </p:nvCxnSpPr>
        <p:spPr>
          <a:xfrm rot="10800000">
            <a:off x="5786446" y="4429132"/>
            <a:ext cx="1143008" cy="78581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929454" y="5072074"/>
            <a:ext cx="1217001" cy="400110"/>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执行标准</a:t>
            </a:r>
            <a:endParaRPr lang="zh-CN" altLang="en-US" sz="2000" b="1" dirty="0" smtClean="0">
              <a:solidFill>
                <a:srgbClr val="FF0000"/>
              </a:solidFill>
              <a:latin typeface="+mn-ea"/>
            </a:endParaRPr>
          </a:p>
        </p:txBody>
      </p:sp>
      <p:cxnSp>
        <p:nvCxnSpPr>
          <p:cNvPr id="22" name="直接箭头连接符 21"/>
          <p:cNvCxnSpPr/>
          <p:nvPr/>
        </p:nvCxnSpPr>
        <p:spPr>
          <a:xfrm rot="5400000" flipH="1" flipV="1">
            <a:off x="2428860" y="4429132"/>
            <a:ext cx="714380" cy="71438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42910" y="5214950"/>
            <a:ext cx="1991251" cy="400110"/>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可用于材料类型</a:t>
            </a:r>
            <a:endParaRPr lang="zh-CN" altLang="en-US" sz="2000" b="1" dirty="0" smtClean="0">
              <a:solidFill>
                <a:srgbClr val="FF0000"/>
              </a:solidFill>
              <a:latin typeface="+mn-ea"/>
            </a:endParaRPr>
          </a:p>
        </p:txBody>
      </p:sp>
      <p:cxnSp>
        <p:nvCxnSpPr>
          <p:cNvPr id="25" name="直接箭头连接符 24"/>
          <p:cNvCxnSpPr>
            <a:stCxn id="26" idx="3"/>
          </p:cNvCxnSpPr>
          <p:nvPr/>
        </p:nvCxnSpPr>
        <p:spPr>
          <a:xfrm flipV="1">
            <a:off x="1947450" y="3857629"/>
            <a:ext cx="910038" cy="12861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14282" y="3786190"/>
            <a:ext cx="1733168" cy="400110"/>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安全防护提示</a:t>
            </a:r>
            <a:endParaRPr lang="zh-CN" altLang="en-US" sz="2000" b="1" dirty="0" smtClean="0">
              <a:solidFill>
                <a:srgbClr val="FF0000"/>
              </a:solidFill>
              <a:latin typeface="+mn-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514350" indent="-514350">
              <a:buFont typeface="+mj-lt"/>
              <a:buAutoNum type="arabicPeriod"/>
            </a:pPr>
            <a:r>
              <a:rPr lang="zh-CN" altLang="en-US" sz="2800" b="1" dirty="0" smtClean="0"/>
              <a:t>不要通过提拉工具上的电缆进行搬运</a:t>
            </a:r>
            <a:endParaRPr lang="en-US" altLang="zh-CN" sz="2800" b="1" dirty="0" smtClean="0"/>
          </a:p>
          <a:p>
            <a:pPr marL="514350" indent="-514350">
              <a:buFont typeface="+mj-lt"/>
              <a:buAutoNum type="arabicPeriod"/>
            </a:pPr>
            <a:r>
              <a:rPr lang="zh-CN" altLang="en-US" sz="2800" b="1" dirty="0" smtClean="0"/>
              <a:t>拔插头时不要猛拽电线</a:t>
            </a:r>
            <a:endParaRPr lang="en-US" altLang="zh-CN" sz="2800" b="1" dirty="0" smtClean="0"/>
          </a:p>
          <a:p>
            <a:pPr marL="514350" indent="-514350">
              <a:buFont typeface="+mj-lt"/>
              <a:buAutoNum type="arabicPeriod"/>
            </a:pPr>
            <a:r>
              <a:rPr lang="zh-CN" altLang="en-US" sz="2800" b="1" dirty="0" smtClean="0"/>
              <a:t>工具不用时把插头拔下</a:t>
            </a:r>
            <a:endParaRPr lang="en-US" altLang="zh-CN" sz="2800" b="1" dirty="0" smtClean="0"/>
          </a:p>
          <a:p>
            <a:pPr marL="514350" indent="-514350">
              <a:buFont typeface="+mj-lt"/>
              <a:buAutoNum type="arabicPeriod"/>
            </a:pPr>
            <a:r>
              <a:rPr lang="zh-CN" altLang="en-US" sz="2800" b="1" dirty="0" smtClean="0"/>
              <a:t>对工具进行紧固时要使用专用的</a:t>
            </a:r>
            <a:endParaRPr lang="en-US" altLang="zh-CN" sz="2800" b="1" dirty="0" smtClean="0"/>
          </a:p>
          <a:p>
            <a:pPr marL="514350" indent="-514350">
              <a:buNone/>
            </a:pPr>
            <a:r>
              <a:rPr lang="en-US" altLang="zh-CN" sz="2800" b="1" dirty="0" smtClean="0"/>
              <a:t>       </a:t>
            </a:r>
            <a:r>
              <a:rPr lang="zh-CN" altLang="en-US" sz="2800" b="1" dirty="0" smtClean="0"/>
              <a:t>夹子或卡子</a:t>
            </a:r>
            <a:endParaRPr lang="en-US" altLang="zh-CN" sz="2800" b="1" dirty="0" smtClean="0"/>
          </a:p>
        </p:txBody>
      </p:sp>
      <p:pic>
        <p:nvPicPr>
          <p:cNvPr id="4" name="图片 3" descr="115截图20160407225017.png"/>
          <p:cNvPicPr>
            <a:picLocks noChangeAspect="1"/>
          </p:cNvPicPr>
          <p:nvPr/>
        </p:nvPicPr>
        <p:blipFill>
          <a:blip r:embed="rId2"/>
          <a:stretch>
            <a:fillRect/>
          </a:stretch>
        </p:blipFill>
        <p:spPr>
          <a:xfrm>
            <a:off x="928662" y="4214818"/>
            <a:ext cx="3063001" cy="2071702"/>
          </a:xfrm>
          <a:prstGeom prst="rect">
            <a:avLst/>
          </a:prstGeom>
        </p:spPr>
      </p:pic>
      <p:sp>
        <p:nvSpPr>
          <p:cNvPr id="6"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手持电动工具的安全使用</a:t>
            </a:r>
            <a:endParaRPr lang="zh-CN" altLang="en-US" b="1" dirty="0">
              <a:solidFill>
                <a:srgbClr val="0070C0"/>
              </a:solidFill>
              <a:latin typeface="华文彩云" pitchFamily="2" charset="-122"/>
              <a:ea typeface="华文彩云" pitchFamily="2" charset="-122"/>
            </a:endParaRPr>
          </a:p>
        </p:txBody>
      </p:sp>
      <p:pic>
        <p:nvPicPr>
          <p:cNvPr id="5" name="图片 4" descr="QQ截图20160408110658.png"/>
          <p:cNvPicPr>
            <a:picLocks noChangeAspect="1"/>
          </p:cNvPicPr>
          <p:nvPr/>
        </p:nvPicPr>
        <p:blipFill>
          <a:blip r:embed="rId3"/>
          <a:stretch>
            <a:fillRect/>
          </a:stretch>
        </p:blipFill>
        <p:spPr>
          <a:xfrm>
            <a:off x="5000628" y="3571876"/>
            <a:ext cx="3857620" cy="2760251"/>
          </a:xfrm>
          <a:prstGeom prst="rect">
            <a:avLst/>
          </a:prstGeom>
        </p:spPr>
      </p:pic>
      <p:pic>
        <p:nvPicPr>
          <p:cNvPr id="7" name="图片 6" descr="QQ截图20160408110812.png"/>
          <p:cNvPicPr>
            <a:picLocks noChangeAspect="1"/>
          </p:cNvPicPr>
          <p:nvPr/>
        </p:nvPicPr>
        <p:blipFill>
          <a:blip r:embed="rId4"/>
          <a:stretch>
            <a:fillRect/>
          </a:stretch>
        </p:blipFill>
        <p:spPr>
          <a:xfrm>
            <a:off x="6643702" y="2018152"/>
            <a:ext cx="2371316" cy="1776738"/>
          </a:xfrm>
          <a:prstGeom prst="rect">
            <a:avLst/>
          </a:prstGeom>
        </p:spPr>
      </p:pic>
      <p:cxnSp>
        <p:nvCxnSpPr>
          <p:cNvPr id="11" name="直接连接符 10"/>
          <p:cNvCxnSpPr/>
          <p:nvPr/>
        </p:nvCxnSpPr>
        <p:spPr>
          <a:xfrm rot="10800000">
            <a:off x="2500298" y="4857760"/>
            <a:ext cx="1500198" cy="1285884"/>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4" name="直接连接符 10"/>
          <p:cNvCxnSpPr/>
          <p:nvPr/>
        </p:nvCxnSpPr>
        <p:spPr>
          <a:xfrm flipV="1">
            <a:off x="2571736" y="4857760"/>
            <a:ext cx="1285884" cy="1214446"/>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500958" y="5072074"/>
            <a:ext cx="1000132" cy="928694"/>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200000" flipV="1">
            <a:off x="7215206" y="5715016"/>
            <a:ext cx="285752" cy="285752"/>
          </a:xfrm>
          <a:prstGeom prst="line">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3" name="直接连接符 10"/>
          <p:cNvCxnSpPr/>
          <p:nvPr/>
        </p:nvCxnSpPr>
        <p:spPr>
          <a:xfrm rot="10800000">
            <a:off x="7072330" y="2357430"/>
            <a:ext cx="1500198" cy="1285884"/>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4" name="直接连接符 10"/>
          <p:cNvCxnSpPr/>
          <p:nvPr/>
        </p:nvCxnSpPr>
        <p:spPr>
          <a:xfrm flipV="1">
            <a:off x="7143768" y="2357430"/>
            <a:ext cx="1285884" cy="1214446"/>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514350" indent="-514350">
              <a:buFont typeface="+mj-lt"/>
              <a:buAutoNum type="arabicPeriod" startAt="8"/>
            </a:pPr>
            <a:r>
              <a:rPr lang="zh-CN" altLang="en-US" sz="2800" b="1" dirty="0" smtClean="0"/>
              <a:t>防止工具被意外启动。</a:t>
            </a:r>
            <a:endParaRPr lang="en-US" altLang="zh-CN" sz="2800" b="1" dirty="0" smtClean="0"/>
          </a:p>
          <a:p>
            <a:pPr marL="514350" indent="-514350">
              <a:buFont typeface="+mj-lt"/>
              <a:buAutoNum type="arabicPeriod" startAt="8"/>
            </a:pPr>
            <a:r>
              <a:rPr lang="zh-CN" altLang="en-US" sz="2800" b="1" dirty="0" smtClean="0"/>
              <a:t>保持工具的干净整洁。</a:t>
            </a:r>
            <a:endParaRPr lang="en-US" altLang="zh-CN" sz="2800" b="1" dirty="0" smtClean="0"/>
          </a:p>
          <a:p>
            <a:pPr marL="514350" indent="-514350">
              <a:buFont typeface="+mj-lt"/>
              <a:buAutoNum type="arabicPeriod" startAt="8"/>
            </a:pPr>
            <a:r>
              <a:rPr lang="zh-CN" altLang="en-US" sz="2800" b="1" dirty="0" smtClean="0"/>
              <a:t>手持工具时，脚要站稳并保持身体平衡。</a:t>
            </a:r>
            <a:endParaRPr lang="en-US" altLang="zh-CN" sz="2800" b="1" dirty="0" smtClean="0"/>
          </a:p>
          <a:p>
            <a:pPr marL="514350" indent="-514350">
              <a:buFont typeface="+mj-lt"/>
              <a:buAutoNum type="arabicPeriod" startAt="8"/>
            </a:pPr>
            <a:r>
              <a:rPr lang="zh-CN" altLang="en-US" sz="2800" b="1" dirty="0" smtClean="0"/>
              <a:t>穿着适当工作服。</a:t>
            </a:r>
            <a:endParaRPr lang="en-US" altLang="zh-CN" sz="2800" b="1" dirty="0" smtClean="0"/>
          </a:p>
          <a:p>
            <a:pPr marL="514350" indent="-514350">
              <a:buFont typeface="+mj-lt"/>
              <a:buAutoNum type="arabicPeriod" startAt="8"/>
            </a:pPr>
            <a:r>
              <a:rPr lang="zh-CN" altLang="en-US" sz="2800" b="1" dirty="0" smtClean="0"/>
              <a:t>工具不用时应存放在干燥处。</a:t>
            </a:r>
            <a:endParaRPr lang="en-US" altLang="zh-CN" sz="2800" b="1" dirty="0" smtClean="0"/>
          </a:p>
          <a:p>
            <a:pPr marL="514350" indent="-514350">
              <a:buFont typeface="+mj-lt"/>
              <a:buAutoNum type="arabicPeriod" startAt="8"/>
            </a:pPr>
            <a:r>
              <a:rPr lang="zh-CN" altLang="en-US" sz="2800" b="1" dirty="0" smtClean="0"/>
              <a:t>工作地点应有充足的照明。</a:t>
            </a:r>
            <a:endParaRPr lang="en-US" altLang="zh-CN" sz="2800" b="1" dirty="0" smtClean="0"/>
          </a:p>
          <a:p>
            <a:pPr marL="514350" indent="-514350">
              <a:buFont typeface="+mj-lt"/>
              <a:buAutoNum type="arabicPeriod" startAt="8"/>
            </a:pPr>
            <a:r>
              <a:rPr lang="zh-CN" altLang="en-US" sz="2800" b="1" dirty="0" smtClean="0"/>
              <a:t>应严格按照操作规程操作。</a:t>
            </a:r>
            <a:endParaRPr lang="en-US" altLang="zh-CN" sz="2800" b="1" dirty="0" smtClean="0"/>
          </a:p>
          <a:p>
            <a:pPr marL="514350" indent="-514350">
              <a:buFont typeface="+mj-lt"/>
              <a:buAutoNum type="arabicPeriod" startAt="8"/>
            </a:pPr>
            <a:r>
              <a:rPr lang="zh-CN" altLang="en-US" sz="2800" b="1" dirty="0" smtClean="0"/>
              <a:t>发生异常情况、立即切断电源。</a:t>
            </a:r>
            <a:endParaRPr lang="zh-CN" altLang="en-US" sz="2800" b="1" dirty="0"/>
          </a:p>
        </p:txBody>
      </p:sp>
      <p:sp>
        <p:nvSpPr>
          <p:cNvPr id="6"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手持电动工具的安全使用</a:t>
            </a:r>
            <a:endParaRPr lang="zh-CN" altLang="en-US" b="1" dirty="0">
              <a:solidFill>
                <a:srgbClr val="0070C0"/>
              </a:solidFill>
              <a:latin typeface="华文彩云" pitchFamily="2" charset="-122"/>
              <a:ea typeface="华文彩云" pitchFamily="2" charset="-122"/>
            </a:endParaRPr>
          </a:p>
        </p:txBody>
      </p:sp>
      <p:pic>
        <p:nvPicPr>
          <p:cNvPr id="5" name="图片 4" descr="QQ截图20160408111706.png"/>
          <p:cNvPicPr>
            <a:picLocks noChangeAspect="1"/>
          </p:cNvPicPr>
          <p:nvPr/>
        </p:nvPicPr>
        <p:blipFill>
          <a:blip r:embed="rId2"/>
          <a:stretch>
            <a:fillRect/>
          </a:stretch>
        </p:blipFill>
        <p:spPr>
          <a:xfrm>
            <a:off x="5939341" y="4143380"/>
            <a:ext cx="3204659" cy="2214352"/>
          </a:xfrm>
          <a:prstGeom prst="rect">
            <a:avLst/>
          </a:prstGeom>
        </p:spPr>
      </p:pic>
      <p:cxnSp>
        <p:nvCxnSpPr>
          <p:cNvPr id="7" name="直接连接符 10"/>
          <p:cNvCxnSpPr/>
          <p:nvPr/>
        </p:nvCxnSpPr>
        <p:spPr>
          <a:xfrm rot="10800000">
            <a:off x="6929454" y="4857760"/>
            <a:ext cx="1500198" cy="1285884"/>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8" name="直接连接符 10"/>
          <p:cNvCxnSpPr/>
          <p:nvPr/>
        </p:nvCxnSpPr>
        <p:spPr>
          <a:xfrm flipV="1">
            <a:off x="7000892" y="4857760"/>
            <a:ext cx="1285884" cy="1214446"/>
          </a:xfrm>
          <a:prstGeom prst="straightConnector1">
            <a:avLst/>
          </a:prstGeom>
          <a:ln w="50800">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Font typeface="Wingdings" panose="05000000000000000000" pitchFamily="2" charset="2"/>
              <a:buChar char="u"/>
            </a:pPr>
            <a:r>
              <a:rPr lang="zh-CN" altLang="en-US" b="1" dirty="0" smtClean="0">
                <a:solidFill>
                  <a:srgbClr val="C00000"/>
                </a:solidFill>
              </a:rPr>
              <a:t>定期维护，保持良好状态</a:t>
            </a:r>
            <a:endParaRPr lang="en-US" altLang="zh-CN" b="1" dirty="0" smtClean="0">
              <a:solidFill>
                <a:srgbClr val="C00000"/>
              </a:solidFill>
            </a:endParaRPr>
          </a:p>
          <a:p>
            <a:pPr>
              <a:buFont typeface="Wingdings" panose="05000000000000000000" pitchFamily="2" charset="2"/>
              <a:buChar char="u"/>
            </a:pPr>
            <a:r>
              <a:rPr lang="zh-CN" altLang="en-US" b="1" dirty="0" smtClean="0">
                <a:solidFill>
                  <a:srgbClr val="C00000"/>
                </a:solidFill>
              </a:rPr>
              <a:t>使用正确的工具和配件</a:t>
            </a:r>
            <a:endParaRPr lang="en-US" altLang="zh-CN" b="1" dirty="0" smtClean="0">
              <a:solidFill>
                <a:srgbClr val="C00000"/>
              </a:solidFill>
            </a:endParaRPr>
          </a:p>
          <a:p>
            <a:pPr>
              <a:buFont typeface="Wingdings" panose="05000000000000000000" pitchFamily="2" charset="2"/>
              <a:buChar char="u"/>
            </a:pPr>
            <a:r>
              <a:rPr lang="zh-CN" altLang="en-US" b="1" dirty="0" smtClean="0">
                <a:solidFill>
                  <a:srgbClr val="C00000"/>
                </a:solidFill>
              </a:rPr>
              <a:t>使用前检查工具是否破损，严禁使用已损坏的工具</a:t>
            </a:r>
            <a:endParaRPr lang="en-US" altLang="zh-CN" b="1" dirty="0" smtClean="0">
              <a:solidFill>
                <a:srgbClr val="C00000"/>
              </a:solidFill>
            </a:endParaRPr>
          </a:p>
          <a:p>
            <a:pPr>
              <a:buFont typeface="Wingdings" panose="05000000000000000000" pitchFamily="2" charset="2"/>
              <a:buChar char="u"/>
            </a:pPr>
            <a:r>
              <a:rPr lang="zh-CN" altLang="en-US" b="1" dirty="0" smtClean="0">
                <a:solidFill>
                  <a:srgbClr val="C00000"/>
                </a:solidFill>
              </a:rPr>
              <a:t>根据厂家提示使用工具和配件</a:t>
            </a:r>
            <a:endParaRPr lang="en-US" altLang="zh-CN" b="1" dirty="0" smtClean="0">
              <a:solidFill>
                <a:srgbClr val="C00000"/>
              </a:solidFill>
            </a:endParaRPr>
          </a:p>
          <a:p>
            <a:pPr>
              <a:buFont typeface="Wingdings" panose="05000000000000000000" pitchFamily="2" charset="2"/>
              <a:buChar char="u"/>
            </a:pPr>
            <a:r>
              <a:rPr lang="zh-CN" altLang="en-US" b="1" dirty="0" smtClean="0">
                <a:solidFill>
                  <a:srgbClr val="C00000"/>
                </a:solidFill>
              </a:rPr>
              <a:t>提供及使用正确个人防护</a:t>
            </a:r>
            <a:endParaRPr lang="zh-CN" altLang="en-US" b="1" dirty="0">
              <a:solidFill>
                <a:srgbClr val="C00000"/>
              </a:solidFill>
            </a:endParaRPr>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五项基本安全准则</a:t>
            </a:r>
            <a:endParaRPr lang="zh-CN" altLang="en-US" b="1" dirty="0">
              <a:solidFill>
                <a:srgbClr val="0070C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Font typeface="Wingdings" panose="05000000000000000000" pitchFamily="2" charset="2"/>
              <a:buChar char="u"/>
            </a:pPr>
            <a:r>
              <a:rPr lang="zh-CN" altLang="en-US" sz="2800" b="1" dirty="0" smtClean="0"/>
              <a:t>工具必须由具有电气技术和安全知识的人员管理</a:t>
            </a:r>
            <a:endParaRPr lang="en-US" altLang="zh-CN" sz="2800" b="1" dirty="0" smtClean="0"/>
          </a:p>
          <a:p>
            <a:pPr>
              <a:buFont typeface="Wingdings" panose="05000000000000000000" pitchFamily="2" charset="2"/>
              <a:buChar char="u"/>
            </a:pPr>
            <a:endParaRPr lang="en-US" altLang="zh-CN" sz="2800" b="1" dirty="0" smtClean="0"/>
          </a:p>
          <a:p>
            <a:pPr>
              <a:buFont typeface="Wingdings" panose="05000000000000000000" pitchFamily="2" charset="2"/>
              <a:buChar char="u"/>
            </a:pPr>
            <a:r>
              <a:rPr lang="zh-CN" altLang="en-US" sz="2800" b="1" dirty="0" smtClean="0"/>
              <a:t>工具在上下班时必须进行日常检查，定期进行全面检查和试验</a:t>
            </a:r>
            <a:endParaRPr lang="en-US" altLang="zh-CN" sz="2800" b="1" dirty="0" smtClean="0"/>
          </a:p>
          <a:p>
            <a:pPr>
              <a:buFont typeface="Wingdings" panose="05000000000000000000" pitchFamily="2" charset="2"/>
              <a:buChar char="u"/>
            </a:pPr>
            <a:endParaRPr lang="en-US" altLang="zh-CN" sz="2800" b="1" dirty="0" smtClean="0"/>
          </a:p>
          <a:p>
            <a:pPr>
              <a:buFont typeface="Wingdings" panose="05000000000000000000" pitchFamily="2" charset="2"/>
              <a:buChar char="u"/>
            </a:pPr>
            <a:r>
              <a:rPr lang="zh-CN" altLang="en-US" sz="2800" b="1" dirty="0" smtClean="0"/>
              <a:t>熟记安全操作规程</a:t>
            </a:r>
            <a:endParaRPr lang="en-US" altLang="zh-CN" sz="2800" b="1" dirty="0" smtClean="0"/>
          </a:p>
          <a:p>
            <a:pPr>
              <a:buNone/>
            </a:pPr>
            <a:r>
              <a:rPr lang="en-US" altLang="zh-CN" sz="2800" b="1" dirty="0" smtClean="0"/>
              <a:t>       </a:t>
            </a:r>
            <a:r>
              <a:rPr lang="zh-CN" altLang="en-US" sz="2800" b="1" dirty="0" smtClean="0"/>
              <a:t>使用范围和方法、注意事项、检查项目、防护措施、存放保养要求</a:t>
            </a:r>
            <a:endParaRPr lang="en-US" altLang="zh-CN" sz="2800" b="1" dirty="0" smtClean="0"/>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手持电动工具的管理</a:t>
            </a:r>
            <a:endParaRPr lang="zh-CN" altLang="en-US" b="1" dirty="0">
              <a:solidFill>
                <a:srgbClr val="0070C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a:buFont typeface="Wingdings" panose="05000000000000000000" pitchFamily="2" charset="2"/>
              <a:buChar char="u"/>
            </a:pPr>
            <a:r>
              <a:rPr lang="zh-CN" altLang="en-US" sz="2800" b="1" dirty="0" smtClean="0"/>
              <a:t>每季度至少一次，雷雨季节钱几时检查</a:t>
            </a:r>
            <a:endParaRPr lang="en-US" altLang="zh-CN" sz="2800" b="1" dirty="0" smtClean="0"/>
          </a:p>
          <a:p>
            <a:pPr>
              <a:buFont typeface="Wingdings" panose="05000000000000000000" pitchFamily="2" charset="2"/>
              <a:buChar char="u"/>
            </a:pPr>
            <a:r>
              <a:rPr lang="zh-CN" altLang="en-US" sz="2800" b="1" dirty="0" smtClean="0"/>
              <a:t>检查试验的项目含外壳、手柄、接地、插头、电源线、机械防护和保护装饰、转动部分、绝缘电阻</a:t>
            </a:r>
            <a:endParaRPr lang="en-US" altLang="zh-CN" sz="2800" b="1" dirty="0" smtClean="0"/>
          </a:p>
          <a:p>
            <a:pPr>
              <a:buFont typeface="Wingdings" panose="05000000000000000000" pitchFamily="2" charset="2"/>
              <a:buChar char="u"/>
            </a:pPr>
            <a:r>
              <a:rPr lang="zh-CN" altLang="en-US" sz="2800" b="1" dirty="0" smtClean="0"/>
              <a:t>非专业人员不得擅自拆卸和修理</a:t>
            </a:r>
            <a:endParaRPr lang="en-US" altLang="zh-CN" sz="2800" b="1" dirty="0" smtClean="0"/>
          </a:p>
          <a:p>
            <a:pPr>
              <a:buFont typeface="Wingdings" panose="05000000000000000000" pitchFamily="2" charset="2"/>
              <a:buChar char="u"/>
            </a:pPr>
            <a:r>
              <a:rPr lang="zh-CN" altLang="en-US" sz="2800" b="1" dirty="0" smtClean="0"/>
              <a:t>维修时内部的绝缘材料 不得任意调换、漏装</a:t>
            </a:r>
            <a:endParaRPr lang="en-US" altLang="zh-CN" sz="2800" b="1" dirty="0" smtClean="0"/>
          </a:p>
          <a:p>
            <a:pPr>
              <a:buFont typeface="Wingdings" panose="05000000000000000000" pitchFamily="2" charset="2"/>
              <a:buChar char="u"/>
            </a:pPr>
            <a:r>
              <a:rPr lang="zh-CN" altLang="en-US" sz="2800" b="1" dirty="0" smtClean="0"/>
              <a:t>绝缘部分修理后进行绝缘的耐压试验，达不到要求必须报废处理</a:t>
            </a:r>
            <a:endParaRPr lang="zh-CN" altLang="en-US" sz="2800" b="1" dirty="0"/>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手持电动工具的维护检修制度</a:t>
            </a:r>
            <a:endParaRPr lang="zh-CN" altLang="en-US" b="1" dirty="0">
              <a:solidFill>
                <a:srgbClr val="0070C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Autofit/>
          </a:bodyPr>
          <a:lstStyle/>
          <a:p>
            <a:pPr marL="514350" indent="-514350">
              <a:buFont typeface="+mj-lt"/>
              <a:buAutoNum type="arabicPeriod"/>
            </a:pPr>
            <a:r>
              <a:rPr lang="zh-CN" altLang="en-US" sz="2100" b="1" dirty="0" smtClean="0"/>
              <a:t>打磨片的额定速度必须至少等于角磨机上标出的最大速度（不然会发生爆裂和飞溅）</a:t>
            </a:r>
            <a:endParaRPr lang="en-US" altLang="zh-CN" sz="2100" b="1" dirty="0" smtClean="0"/>
          </a:p>
          <a:p>
            <a:pPr marL="514350" indent="-514350">
              <a:buFont typeface="+mj-lt"/>
              <a:buAutoNum type="arabicPeriod"/>
            </a:pPr>
            <a:r>
              <a:rPr lang="zh-CN" altLang="en-US" sz="2100" b="1" dirty="0" smtClean="0"/>
              <a:t>打磨片的外径和厚度必须在角磨机额定能力范围之内（不然得不到充分的防护和控制）</a:t>
            </a:r>
            <a:endParaRPr lang="en-US" altLang="zh-CN" sz="2100" b="1" dirty="0" smtClean="0"/>
          </a:p>
          <a:p>
            <a:pPr marL="514350" indent="-514350">
              <a:buFont typeface="+mj-lt"/>
              <a:buAutoNum type="arabicPeriod"/>
            </a:pPr>
            <a:r>
              <a:rPr lang="zh-CN" altLang="en-US" sz="2100" b="1" dirty="0" smtClean="0"/>
              <a:t>不使用损坏打磨片（损坏的打磨片会发生碎裂）</a:t>
            </a:r>
            <a:endParaRPr lang="en-US" altLang="zh-CN" sz="2100" b="1" dirty="0" smtClean="0"/>
          </a:p>
          <a:p>
            <a:pPr marL="514350" indent="-514350">
              <a:buFont typeface="+mj-lt"/>
              <a:buAutoNum type="arabicPeriod"/>
            </a:pPr>
            <a:r>
              <a:rPr lang="zh-CN" altLang="en-US" sz="2100" b="1" dirty="0" smtClean="0"/>
              <a:t>只能通过绝缘握持面来握住打磨机（防止发生电击危险）</a:t>
            </a:r>
            <a:endParaRPr lang="en-US" altLang="zh-CN" sz="2100" b="1" dirty="0" smtClean="0"/>
          </a:p>
          <a:p>
            <a:pPr marL="514350" indent="-514350">
              <a:buFont typeface="+mj-lt"/>
              <a:buAutoNum type="arabicPeriod"/>
            </a:pPr>
            <a:r>
              <a:rPr lang="zh-CN" altLang="en-US" sz="2100" b="1" dirty="0" smtClean="0"/>
              <a:t>经常清理电动工具的通风口。（防止过多金属粉尘沉积发生电气危险）</a:t>
            </a:r>
            <a:endParaRPr lang="en-US" altLang="zh-CN" sz="2100" b="1" dirty="0" smtClean="0"/>
          </a:p>
          <a:p>
            <a:pPr marL="514350" indent="-514350">
              <a:buFont typeface="+mj-lt"/>
              <a:buAutoNum type="arabicPeriod"/>
            </a:pPr>
            <a:r>
              <a:rPr lang="zh-CN" altLang="en-US" sz="2100" b="1" dirty="0" smtClean="0"/>
              <a:t>不要在易燃材料去使用打磨机</a:t>
            </a:r>
            <a:endParaRPr lang="en-US" altLang="zh-CN" sz="2100" b="1" dirty="0" smtClean="0"/>
          </a:p>
          <a:p>
            <a:pPr marL="514350" indent="-514350">
              <a:buFont typeface="+mj-lt"/>
              <a:buAutoNum type="arabicPeriod"/>
            </a:pPr>
            <a:r>
              <a:rPr lang="zh-CN" altLang="en-US" sz="2100" b="1" dirty="0" smtClean="0"/>
              <a:t>不要在使用探伤或破损的电源线，使用时防脱圈需拧紧</a:t>
            </a:r>
            <a:endParaRPr lang="en-US" altLang="zh-CN" sz="2100" b="1" dirty="0" smtClean="0"/>
          </a:p>
          <a:p>
            <a:pPr marL="514350" indent="-514350">
              <a:buFont typeface="+mj-lt"/>
              <a:buAutoNum type="arabicPeriod"/>
            </a:pPr>
            <a:r>
              <a:rPr lang="zh-CN" altLang="en-US" sz="2100" b="1" dirty="0" smtClean="0"/>
              <a:t>不要在角磨机未停止的状态下放下角磨机（旋转的打磨片会带起机身旋转而失去控制）</a:t>
            </a:r>
            <a:endParaRPr lang="zh-CN" altLang="en-US" sz="2100" b="1" dirty="0"/>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角磨机安全说明</a:t>
            </a:r>
            <a:endParaRPr lang="zh-CN" altLang="en-US" b="1" dirty="0">
              <a:solidFill>
                <a:srgbClr val="0070C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lnSpcReduction="10000"/>
          </a:bodyPr>
          <a:lstStyle/>
          <a:p>
            <a:pPr marL="514350" indent="-514350">
              <a:buFont typeface="+mj-lt"/>
              <a:buAutoNum type="arabicPeriod" startAt="9"/>
            </a:pPr>
            <a:r>
              <a:rPr lang="zh-CN" altLang="en-US" sz="2800" b="1" dirty="0" smtClean="0"/>
              <a:t>定期检查角磨机的绝缘性能。</a:t>
            </a:r>
            <a:endParaRPr lang="en-US" altLang="zh-CN" sz="2800" b="1" dirty="0" smtClean="0"/>
          </a:p>
          <a:p>
            <a:pPr marL="514350" indent="-514350">
              <a:buFont typeface="+mj-lt"/>
              <a:buAutoNum type="arabicPeriod" startAt="9"/>
            </a:pPr>
            <a:r>
              <a:rPr lang="zh-CN" altLang="en-US" sz="2800" b="1" dirty="0" smtClean="0"/>
              <a:t>角磨机因卡住或缠绕住旋转的角磨机会突然产生反作用力。造成角磨机反弹，也可造成打磨片碎裂飞溅。</a:t>
            </a:r>
            <a:endParaRPr lang="en-US" altLang="zh-CN" sz="2800" b="1" dirty="0" smtClean="0"/>
          </a:p>
          <a:p>
            <a:pPr marL="514350" indent="-514350">
              <a:buFont typeface="+mj-lt"/>
              <a:buAutoNum type="arabicPeriod" startAt="9"/>
            </a:pPr>
            <a:r>
              <a:rPr lang="zh-CN" altLang="en-US" sz="2800" b="1" dirty="0" smtClean="0"/>
              <a:t>不要施加过大压力，这样会增加反弹或打磨片爆裂的可能性。</a:t>
            </a:r>
            <a:endParaRPr lang="en-US" altLang="zh-CN" sz="2800" b="1" dirty="0" smtClean="0"/>
          </a:p>
          <a:p>
            <a:pPr marL="514350" indent="-514350">
              <a:buFont typeface="+mj-lt"/>
              <a:buAutoNum type="arabicPeriod" startAt="9"/>
            </a:pPr>
            <a:r>
              <a:rPr lang="zh-CN" altLang="en-US" sz="2800" b="1" dirty="0" smtClean="0"/>
              <a:t>在使用钢丝刷时要注意自我防护，钢丝线可能会轻易刺入薄的衣物和皮肤内</a:t>
            </a:r>
            <a:endParaRPr lang="en-US" altLang="zh-CN" sz="2800" b="1" dirty="0" smtClean="0"/>
          </a:p>
          <a:p>
            <a:pPr marL="514350" indent="-514350">
              <a:buFont typeface="+mj-lt"/>
              <a:buAutoNum type="arabicPeriod" startAt="9"/>
            </a:pPr>
            <a:r>
              <a:rPr lang="zh-CN" altLang="en-US" sz="2800" b="1" dirty="0" smtClean="0"/>
              <a:t>身体不要对着旋转的打磨片，也不要站在其后，反弹可能向你推来</a:t>
            </a:r>
            <a:endParaRPr lang="en-US" altLang="zh-CN" sz="2800" b="1" dirty="0" smtClean="0"/>
          </a:p>
          <a:p>
            <a:pPr marL="514350" indent="-514350">
              <a:buFont typeface="+mj-lt"/>
              <a:buAutoNum type="arabicPeriod" startAt="9"/>
            </a:pPr>
            <a:r>
              <a:rPr lang="zh-CN" altLang="en-US" sz="2800" b="1" dirty="0" smtClean="0"/>
              <a:t>绝对不使用损坏或异常，安全附件不齐全的角磨机。</a:t>
            </a:r>
            <a:endParaRPr lang="zh-CN" altLang="en-US" sz="2800" b="1" dirty="0"/>
          </a:p>
        </p:txBody>
      </p:sp>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角磨机安全说明</a:t>
            </a:r>
            <a:endParaRPr lang="zh-CN" altLang="en-US" b="1" dirty="0">
              <a:solidFill>
                <a:srgbClr val="0070C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5" name="内容占位符 4" descr="395798723571324627.jpg"/>
          <p:cNvPicPr>
            <a:picLocks noGrp="1" noChangeAspect="1"/>
          </p:cNvPicPr>
          <p:nvPr>
            <p:ph idx="1"/>
          </p:nvPr>
        </p:nvPicPr>
        <p:blipFill>
          <a:blip r:embed="rId2"/>
          <a:stretch>
            <a:fillRect/>
          </a:stretch>
        </p:blipFill>
        <p:spPr>
          <a:xfrm>
            <a:off x="142844" y="1571612"/>
            <a:ext cx="2834212" cy="2125659"/>
          </a:xfrm>
        </p:spPr>
      </p:pic>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打磨机安全说明</a:t>
            </a:r>
            <a:endParaRPr lang="zh-CN" altLang="en-US" b="1" dirty="0">
              <a:solidFill>
                <a:srgbClr val="0070C0"/>
              </a:solidFill>
              <a:latin typeface="华文彩云" pitchFamily="2" charset="-122"/>
              <a:ea typeface="华文彩云" pitchFamily="2" charset="-122"/>
            </a:endParaRPr>
          </a:p>
        </p:txBody>
      </p:sp>
      <p:pic>
        <p:nvPicPr>
          <p:cNvPr id="6" name="内容占位符 4" descr="395798723571324627.jpg"/>
          <p:cNvPicPr>
            <a:picLocks noChangeAspect="1"/>
          </p:cNvPicPr>
          <p:nvPr/>
        </p:nvPicPr>
        <p:blipFill>
          <a:blip r:embed="rId3"/>
          <a:stretch>
            <a:fillRect/>
          </a:stretch>
        </p:blipFill>
        <p:spPr>
          <a:xfrm>
            <a:off x="3143240" y="1571612"/>
            <a:ext cx="2834212" cy="2125659"/>
          </a:xfrm>
          <a:prstGeom prst="rect">
            <a:avLst/>
          </a:prstGeom>
        </p:spPr>
      </p:pic>
      <p:pic>
        <p:nvPicPr>
          <p:cNvPr id="7" name="内容占位符 4" descr="395798723571324627.jpg"/>
          <p:cNvPicPr>
            <a:picLocks noChangeAspect="1"/>
          </p:cNvPicPr>
          <p:nvPr/>
        </p:nvPicPr>
        <p:blipFill>
          <a:blip r:embed="rId4" cstate="print"/>
          <a:stretch>
            <a:fillRect/>
          </a:stretch>
        </p:blipFill>
        <p:spPr>
          <a:xfrm>
            <a:off x="6763620" y="1571612"/>
            <a:ext cx="1594244" cy="2125659"/>
          </a:xfrm>
          <a:prstGeom prst="rect">
            <a:avLst/>
          </a:prstGeom>
        </p:spPr>
      </p:pic>
      <p:pic>
        <p:nvPicPr>
          <p:cNvPr id="8" name="内容占位符 4" descr="395798723571324627.jpg"/>
          <p:cNvPicPr>
            <a:picLocks noChangeAspect="1"/>
          </p:cNvPicPr>
          <p:nvPr/>
        </p:nvPicPr>
        <p:blipFill>
          <a:blip r:embed="rId5" cstate="print"/>
          <a:stretch>
            <a:fillRect/>
          </a:stretch>
        </p:blipFill>
        <p:spPr>
          <a:xfrm>
            <a:off x="142844" y="4286256"/>
            <a:ext cx="1594244" cy="2125659"/>
          </a:xfrm>
          <a:prstGeom prst="rect">
            <a:avLst/>
          </a:prstGeom>
        </p:spPr>
      </p:pic>
      <p:pic>
        <p:nvPicPr>
          <p:cNvPr id="9" name="内容占位符 4" descr="395798723571324627.jpg"/>
          <p:cNvPicPr>
            <a:picLocks noChangeAspect="1"/>
          </p:cNvPicPr>
          <p:nvPr/>
        </p:nvPicPr>
        <p:blipFill>
          <a:blip r:embed="rId6" cstate="print"/>
          <a:stretch>
            <a:fillRect/>
          </a:stretch>
        </p:blipFill>
        <p:spPr>
          <a:xfrm>
            <a:off x="3143240" y="4286256"/>
            <a:ext cx="1594244" cy="2125659"/>
          </a:xfrm>
          <a:prstGeom prst="rect">
            <a:avLst/>
          </a:prstGeom>
        </p:spPr>
      </p:pic>
      <p:pic>
        <p:nvPicPr>
          <p:cNvPr id="10" name="内容占位符 4" descr="395798723571324627.jpg"/>
          <p:cNvPicPr>
            <a:picLocks noChangeAspect="1"/>
          </p:cNvPicPr>
          <p:nvPr/>
        </p:nvPicPr>
        <p:blipFill>
          <a:blip r:embed="rId7"/>
          <a:stretch>
            <a:fillRect/>
          </a:stretch>
        </p:blipFill>
        <p:spPr>
          <a:xfrm>
            <a:off x="6143636" y="4286256"/>
            <a:ext cx="2834212" cy="2125659"/>
          </a:xfrm>
          <a:prstGeom prst="rect">
            <a:avLst/>
          </a:prstGeom>
        </p:spPr>
      </p:pic>
      <p:sp>
        <p:nvSpPr>
          <p:cNvPr id="11" name="圆角矩形标注 10"/>
          <p:cNvSpPr/>
          <p:nvPr/>
        </p:nvSpPr>
        <p:spPr>
          <a:xfrm>
            <a:off x="642910" y="3714752"/>
            <a:ext cx="1500198" cy="500066"/>
          </a:xfrm>
          <a:prstGeom prst="wedgeRoundRectCallout">
            <a:avLst>
              <a:gd name="adj1" fmla="val -14096"/>
              <a:gd name="adj2" fmla="val -266063"/>
              <a:gd name="adj3" fmla="val 16667"/>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500" dirty="0" smtClean="0">
                <a:solidFill>
                  <a:schemeClr val="tx1"/>
                </a:solidFill>
              </a:rPr>
              <a:t>1.</a:t>
            </a:r>
            <a:r>
              <a:rPr lang="zh-CN" altLang="en-US" sz="1500" dirty="0" smtClean="0">
                <a:solidFill>
                  <a:schemeClr val="tx1"/>
                </a:solidFill>
              </a:rPr>
              <a:t>检查电机及皮带有没松动</a:t>
            </a:r>
            <a:endParaRPr lang="zh-CN" altLang="en-US" sz="1500" dirty="0">
              <a:solidFill>
                <a:schemeClr val="tx1"/>
              </a:solidFill>
            </a:endParaRPr>
          </a:p>
        </p:txBody>
      </p:sp>
      <p:sp>
        <p:nvSpPr>
          <p:cNvPr id="12" name="圆角矩形标注 11"/>
          <p:cNvSpPr/>
          <p:nvPr/>
        </p:nvSpPr>
        <p:spPr>
          <a:xfrm>
            <a:off x="3571868" y="3714752"/>
            <a:ext cx="2214578" cy="500066"/>
          </a:xfrm>
          <a:prstGeom prst="wedgeRoundRectCallout">
            <a:avLst>
              <a:gd name="adj1" fmla="val -7972"/>
              <a:gd name="adj2" fmla="val -235266"/>
              <a:gd name="adj3" fmla="val 16667"/>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500" dirty="0" smtClean="0">
                <a:solidFill>
                  <a:schemeClr val="tx1"/>
                </a:solidFill>
              </a:rPr>
              <a:t>2.</a:t>
            </a:r>
            <a:r>
              <a:rPr lang="zh-CN" altLang="en-US" sz="1500" dirty="0" smtClean="0">
                <a:solidFill>
                  <a:schemeClr val="tx1"/>
                </a:solidFill>
              </a:rPr>
              <a:t>检查砂轮片有没缺陷，紧定螺母有没松动</a:t>
            </a:r>
            <a:endParaRPr lang="zh-CN" altLang="en-US" sz="1500" dirty="0">
              <a:solidFill>
                <a:schemeClr val="tx1"/>
              </a:solidFill>
            </a:endParaRPr>
          </a:p>
        </p:txBody>
      </p:sp>
      <p:sp>
        <p:nvSpPr>
          <p:cNvPr id="13" name="圆角矩形标注 12"/>
          <p:cNvSpPr/>
          <p:nvPr/>
        </p:nvSpPr>
        <p:spPr>
          <a:xfrm>
            <a:off x="6500826" y="3714752"/>
            <a:ext cx="1571636" cy="500066"/>
          </a:xfrm>
          <a:prstGeom prst="wedgeRoundRectCallout">
            <a:avLst>
              <a:gd name="adj1" fmla="val -7972"/>
              <a:gd name="adj2" fmla="val -235266"/>
              <a:gd name="adj3" fmla="val 16667"/>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500" dirty="0" smtClean="0">
                <a:solidFill>
                  <a:schemeClr val="tx1"/>
                </a:solidFill>
              </a:rPr>
              <a:t>3.</a:t>
            </a:r>
            <a:r>
              <a:rPr lang="zh-CN" altLang="en-US" sz="1500" dirty="0" smtClean="0">
                <a:solidFill>
                  <a:schemeClr val="tx1"/>
                </a:solidFill>
              </a:rPr>
              <a:t>检查护罩有没无缺损松动</a:t>
            </a:r>
            <a:endParaRPr lang="zh-CN" altLang="en-US" sz="1500" dirty="0">
              <a:solidFill>
                <a:schemeClr val="tx1"/>
              </a:solidFill>
            </a:endParaRPr>
          </a:p>
        </p:txBody>
      </p:sp>
      <p:sp>
        <p:nvSpPr>
          <p:cNvPr id="14" name="圆角矩形标注 13"/>
          <p:cNvSpPr/>
          <p:nvPr/>
        </p:nvSpPr>
        <p:spPr>
          <a:xfrm>
            <a:off x="1571604" y="4572008"/>
            <a:ext cx="1571636" cy="500066"/>
          </a:xfrm>
          <a:prstGeom prst="wedgeRoundRectCallout">
            <a:avLst>
              <a:gd name="adj1" fmla="val -63091"/>
              <a:gd name="adj2" fmla="val 120822"/>
              <a:gd name="adj3" fmla="val 16667"/>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500" dirty="0" smtClean="0">
                <a:solidFill>
                  <a:schemeClr val="tx1"/>
                </a:solidFill>
              </a:rPr>
              <a:t>4.</a:t>
            </a:r>
            <a:r>
              <a:rPr lang="zh-CN" altLang="en-US" sz="1500" dirty="0" smtClean="0">
                <a:solidFill>
                  <a:schemeClr val="tx1"/>
                </a:solidFill>
              </a:rPr>
              <a:t>检查轴承转动灵活适当加油</a:t>
            </a:r>
            <a:endParaRPr lang="zh-CN" altLang="en-US" sz="1500" dirty="0">
              <a:solidFill>
                <a:schemeClr val="tx1"/>
              </a:solidFill>
            </a:endParaRPr>
          </a:p>
        </p:txBody>
      </p:sp>
      <p:sp>
        <p:nvSpPr>
          <p:cNvPr id="17" name="圆角矩形标注 16"/>
          <p:cNvSpPr/>
          <p:nvPr/>
        </p:nvSpPr>
        <p:spPr>
          <a:xfrm>
            <a:off x="4714876" y="4572008"/>
            <a:ext cx="1571636" cy="500066"/>
          </a:xfrm>
          <a:prstGeom prst="wedgeRoundRectCallout">
            <a:avLst>
              <a:gd name="adj1" fmla="val -66153"/>
              <a:gd name="adj2" fmla="val 176641"/>
              <a:gd name="adj3" fmla="val 16667"/>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500" dirty="0" smtClean="0">
                <a:solidFill>
                  <a:schemeClr val="tx1"/>
                </a:solidFill>
              </a:rPr>
              <a:t>4.</a:t>
            </a:r>
            <a:r>
              <a:rPr lang="zh-CN" altLang="en-US" sz="1500" dirty="0" smtClean="0">
                <a:solidFill>
                  <a:schemeClr val="tx1"/>
                </a:solidFill>
              </a:rPr>
              <a:t>检查转盘是否灵活</a:t>
            </a:r>
            <a:endParaRPr lang="zh-CN" altLang="en-US" sz="1500" dirty="0">
              <a:solidFill>
                <a:schemeClr val="tx1"/>
              </a:solidFill>
            </a:endParaRPr>
          </a:p>
        </p:txBody>
      </p:sp>
      <p:sp>
        <p:nvSpPr>
          <p:cNvPr id="18" name="圆角矩形标注 17"/>
          <p:cNvSpPr/>
          <p:nvPr/>
        </p:nvSpPr>
        <p:spPr>
          <a:xfrm>
            <a:off x="4714876" y="5500702"/>
            <a:ext cx="1571636" cy="500066"/>
          </a:xfrm>
          <a:prstGeom prst="wedgeRoundRectCallout">
            <a:avLst>
              <a:gd name="adj1" fmla="val 133501"/>
              <a:gd name="adj2" fmla="val -123628"/>
              <a:gd name="adj3" fmla="val 16667"/>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500" dirty="0" smtClean="0">
                <a:solidFill>
                  <a:schemeClr val="tx1"/>
                </a:solidFill>
              </a:rPr>
              <a:t>4.</a:t>
            </a:r>
            <a:r>
              <a:rPr lang="zh-CN" altLang="en-US" sz="1500" dirty="0" smtClean="0">
                <a:solidFill>
                  <a:schemeClr val="tx1"/>
                </a:solidFill>
              </a:rPr>
              <a:t>检查切割片直径，过小就更换</a:t>
            </a:r>
            <a:endParaRPr lang="zh-CN" altLang="en-US" sz="1500"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打磨机安全说明</a:t>
            </a:r>
            <a:endParaRPr lang="zh-CN" altLang="en-US" b="1" dirty="0">
              <a:solidFill>
                <a:srgbClr val="0070C0"/>
              </a:solidFill>
              <a:latin typeface="华文彩云" pitchFamily="2" charset="-122"/>
              <a:ea typeface="华文彩云" pitchFamily="2" charset="-122"/>
            </a:endParaRPr>
          </a:p>
        </p:txBody>
      </p:sp>
      <p:sp>
        <p:nvSpPr>
          <p:cNvPr id="16" name="内容占位符 2"/>
          <p:cNvSpPr>
            <a:spLocks noGrp="1"/>
          </p:cNvSpPr>
          <p:nvPr>
            <p:ph idx="1"/>
          </p:nvPr>
        </p:nvSpPr>
        <p:spPr>
          <a:xfrm>
            <a:off x="457200" y="1600200"/>
            <a:ext cx="8229600" cy="4525963"/>
          </a:xfrm>
        </p:spPr>
        <p:txBody>
          <a:bodyPr>
            <a:normAutofit/>
          </a:bodyPr>
          <a:lstStyle/>
          <a:p>
            <a:pPr marL="514350" indent="-514350">
              <a:buFont typeface="+mj-lt"/>
              <a:buAutoNum type="arabicPeriod"/>
            </a:pPr>
            <a:r>
              <a:rPr lang="zh-CN" altLang="en-US" sz="2800" b="1" dirty="0" smtClean="0"/>
              <a:t>穿着合适工作服，不可穿过宽松服装，严禁戴首饰或留长发操作机器。</a:t>
            </a:r>
            <a:endParaRPr lang="en-US" altLang="zh-CN" sz="2800" b="1" dirty="0" smtClean="0"/>
          </a:p>
          <a:p>
            <a:pPr marL="514350" indent="-514350">
              <a:buFont typeface="+mj-lt"/>
              <a:buAutoNum type="arabicPeriod"/>
            </a:pPr>
            <a:r>
              <a:rPr lang="zh-CN" altLang="en-US" sz="2800" b="1" dirty="0" smtClean="0"/>
              <a:t>使用时先打开总开关，空载试运转几圈，确认安全无误才允许启动。</a:t>
            </a:r>
            <a:endParaRPr lang="en-US" altLang="zh-CN" sz="2800" b="1" dirty="0" smtClean="0"/>
          </a:p>
          <a:p>
            <a:pPr marL="514350" indent="-514350">
              <a:buFont typeface="+mj-lt"/>
              <a:buAutoNum type="arabicPeriod"/>
            </a:pPr>
            <a:r>
              <a:rPr lang="zh-CN" altLang="en-US" sz="2800" b="1" dirty="0" smtClean="0"/>
              <a:t>放工件上转盘打磨要全身贯注，不但要保持头脑清醒，严禁疲惫、服用药物后操作打磨机。</a:t>
            </a:r>
            <a:endParaRPr lang="en-US" altLang="zh-CN" sz="2800" b="1" dirty="0" smtClean="0"/>
          </a:p>
          <a:p>
            <a:pPr marL="514350" indent="-514350">
              <a:buFont typeface="+mj-lt"/>
              <a:buAutoNum type="arabicPeriod"/>
            </a:pPr>
            <a:r>
              <a:rPr lang="zh-CN" altLang="en-US" sz="2800" b="1" dirty="0" smtClean="0"/>
              <a:t>打磨是操作者必须偏离砂轮片正面，并戴好护目镜，必要时需戴好面罩。</a:t>
            </a:r>
            <a:endParaRPr lang="en-US" altLang="zh-CN" sz="2800" b="1" dirty="0" smtClean="0"/>
          </a:p>
          <a:p>
            <a:pPr marL="514350" indent="-514350">
              <a:buFont typeface="+mj-lt"/>
              <a:buAutoNum type="arabicPeriod"/>
            </a:pPr>
            <a:r>
              <a:rPr lang="zh-CN" altLang="en-US" sz="2800" b="1" smtClean="0"/>
              <a:t>严禁使用有残缺的切割片。</a:t>
            </a:r>
            <a:endParaRPr lang="en-US" altLang="zh-CN" sz="2800" b="1" dirty="0" smtClean="0"/>
          </a:p>
          <a:p>
            <a:pPr marL="514350" indent="-514350">
              <a:buFont typeface="+mj-lt"/>
              <a:buAutoNum type="arabicPeriod"/>
            </a:pPr>
            <a:endParaRPr lang="zh-CN" altLang="en-US" sz="2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手持电动工具的危害</a:t>
            </a:r>
            <a:endParaRPr lang="zh-CN" altLang="en-US" b="1" dirty="0">
              <a:solidFill>
                <a:srgbClr val="0070C0"/>
              </a:solidFill>
              <a:latin typeface="华文彩云" pitchFamily="2" charset="-122"/>
              <a:ea typeface="华文彩云" pitchFamily="2" charset="-122"/>
            </a:endParaRPr>
          </a:p>
        </p:txBody>
      </p:sp>
      <p:sp>
        <p:nvSpPr>
          <p:cNvPr id="3" name="内容占位符 2"/>
          <p:cNvSpPr>
            <a:spLocks noGrp="1"/>
          </p:cNvSpPr>
          <p:nvPr>
            <p:ph idx="1"/>
          </p:nvPr>
        </p:nvSpPr>
        <p:spPr>
          <a:xfrm>
            <a:off x="742952" y="2000240"/>
            <a:ext cx="4329114" cy="4525963"/>
          </a:xfrm>
        </p:spPr>
        <p:txBody>
          <a:bodyPr>
            <a:normAutofit/>
          </a:bodyPr>
          <a:lstStyle/>
          <a:p>
            <a:pPr>
              <a:buFont typeface="Wingdings" panose="05000000000000000000" pitchFamily="2" charset="2"/>
              <a:buChar char="u"/>
            </a:pPr>
            <a:r>
              <a:rPr lang="zh-CN" altLang="en-US" dirty="0" smtClean="0"/>
              <a:t>电灼伤，高温烫伤</a:t>
            </a:r>
            <a:endParaRPr lang="en-US" altLang="zh-CN" dirty="0" smtClean="0"/>
          </a:p>
          <a:p>
            <a:pPr>
              <a:buFont typeface="Wingdings" panose="05000000000000000000" pitchFamily="2" charset="2"/>
              <a:buChar char="u"/>
            </a:pPr>
            <a:r>
              <a:rPr lang="zh-CN" altLang="en-US" dirty="0" smtClean="0"/>
              <a:t>电击</a:t>
            </a:r>
            <a:endParaRPr lang="en-US" altLang="zh-CN" dirty="0" smtClean="0"/>
          </a:p>
          <a:p>
            <a:pPr>
              <a:buFont typeface="Wingdings" panose="05000000000000000000" pitchFamily="2" charset="2"/>
              <a:buChar char="u"/>
            </a:pPr>
            <a:r>
              <a:rPr lang="zh-CN" altLang="en-US" dirty="0" smtClean="0"/>
              <a:t>砂轮片破碎飞出伤人</a:t>
            </a:r>
            <a:endParaRPr lang="en-US" altLang="zh-CN" dirty="0" smtClean="0"/>
          </a:p>
          <a:p>
            <a:pPr>
              <a:buFont typeface="Wingdings" panose="05000000000000000000" pitchFamily="2" charset="2"/>
              <a:buChar char="u"/>
            </a:pPr>
            <a:r>
              <a:rPr lang="zh-CN" altLang="en-US" dirty="0" smtClean="0"/>
              <a:t>割伤</a:t>
            </a:r>
            <a:endParaRPr lang="en-US" altLang="zh-CN" dirty="0" smtClean="0"/>
          </a:p>
          <a:p>
            <a:pPr>
              <a:buFont typeface="Wingdings" panose="05000000000000000000" pitchFamily="2" charset="2"/>
              <a:buChar char="u"/>
            </a:pPr>
            <a:r>
              <a:rPr lang="zh-CN" altLang="en-US" dirty="0" smtClean="0"/>
              <a:t>碎屑入眼</a:t>
            </a:r>
            <a:endParaRPr lang="en-US" altLang="zh-CN" dirty="0" smtClean="0"/>
          </a:p>
          <a:p>
            <a:pPr>
              <a:buFont typeface="Wingdings" panose="05000000000000000000" pitchFamily="2" charset="2"/>
              <a:buChar char="u"/>
            </a:pPr>
            <a:r>
              <a:rPr lang="zh-CN" altLang="en-US" dirty="0" smtClean="0"/>
              <a:t>吸入粉尘</a:t>
            </a:r>
            <a:endParaRPr lang="en-US" altLang="zh-CN" dirty="0" smtClean="0"/>
          </a:p>
          <a:p>
            <a:pPr>
              <a:buFont typeface="Wingdings" panose="05000000000000000000" pitchFamily="2" charset="2"/>
              <a:buChar char="u"/>
            </a:pPr>
            <a:r>
              <a:rPr lang="zh-CN" altLang="en-US" dirty="0" smtClean="0"/>
              <a:t>衣物卷入旋转部件等</a:t>
            </a:r>
            <a:endParaRPr lang="zh-CN" altLang="en-US" dirty="0"/>
          </a:p>
        </p:txBody>
      </p:sp>
      <p:pic>
        <p:nvPicPr>
          <p:cNvPr id="5" name="图片 4" descr="QQ截图20160408083412.png"/>
          <p:cNvPicPr>
            <a:picLocks noChangeAspect="1"/>
          </p:cNvPicPr>
          <p:nvPr/>
        </p:nvPicPr>
        <p:blipFill>
          <a:blip r:embed="rId2"/>
          <a:stretch>
            <a:fillRect/>
          </a:stretch>
        </p:blipFill>
        <p:spPr>
          <a:xfrm>
            <a:off x="5500694" y="3214686"/>
            <a:ext cx="2895238" cy="3123810"/>
          </a:xfrm>
          <a:prstGeom prst="rect">
            <a:avLst/>
          </a:prstGeom>
        </p:spPr>
      </p:pic>
      <p:pic>
        <p:nvPicPr>
          <p:cNvPr id="6" name="图片 5" descr="QQ截图20160408083322.png"/>
          <p:cNvPicPr>
            <a:picLocks noChangeAspect="1"/>
          </p:cNvPicPr>
          <p:nvPr/>
        </p:nvPicPr>
        <p:blipFill>
          <a:blip r:embed="rId3"/>
          <a:stretch>
            <a:fillRect/>
          </a:stretch>
        </p:blipFill>
        <p:spPr>
          <a:xfrm>
            <a:off x="4929190" y="1643050"/>
            <a:ext cx="3647619" cy="161904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手持电动工具的危害</a:t>
            </a:r>
            <a:endParaRPr lang="zh-CN" altLang="en-US" b="1" dirty="0">
              <a:solidFill>
                <a:srgbClr val="0070C0"/>
              </a:solidFill>
              <a:latin typeface="华文彩云" pitchFamily="2" charset="-122"/>
              <a:ea typeface="华文彩云" pitchFamily="2" charset="-122"/>
            </a:endParaRPr>
          </a:p>
        </p:txBody>
      </p:sp>
      <p:pic>
        <p:nvPicPr>
          <p:cNvPr id="6" name="图片 5" descr="QQ截图20160408082615.png"/>
          <p:cNvPicPr>
            <a:picLocks noChangeAspect="1"/>
          </p:cNvPicPr>
          <p:nvPr/>
        </p:nvPicPr>
        <p:blipFill>
          <a:blip r:embed="rId2"/>
          <a:stretch>
            <a:fillRect/>
          </a:stretch>
        </p:blipFill>
        <p:spPr>
          <a:xfrm>
            <a:off x="1418338" y="1571612"/>
            <a:ext cx="6154058" cy="4538464"/>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手持电动工具的危害</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357158" y="1643050"/>
            <a:ext cx="3691603" cy="4680000"/>
          </a:xfrm>
          <a:prstGeom prst="rect">
            <a:avLst/>
          </a:prstGeom>
        </p:spPr>
      </p:pic>
      <p:pic>
        <p:nvPicPr>
          <p:cNvPr id="5" name="图片 4" descr="QQ截图20160408095339.png"/>
          <p:cNvPicPr>
            <a:picLocks noChangeAspect="1"/>
          </p:cNvPicPr>
          <p:nvPr/>
        </p:nvPicPr>
        <p:blipFill>
          <a:blip r:embed="rId3"/>
          <a:stretch>
            <a:fillRect/>
          </a:stretch>
        </p:blipFill>
        <p:spPr>
          <a:xfrm>
            <a:off x="4643438" y="1643050"/>
            <a:ext cx="4329302" cy="4680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手持电动工具的危害</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357158" y="1643050"/>
            <a:ext cx="4101159" cy="4680000"/>
          </a:xfrm>
          <a:prstGeom prst="rect">
            <a:avLst/>
          </a:prstGeom>
        </p:spPr>
      </p:pic>
      <p:pic>
        <p:nvPicPr>
          <p:cNvPr id="5" name="图片 4" descr="QQ截图20160408095339.png"/>
          <p:cNvPicPr>
            <a:picLocks noChangeAspect="1"/>
          </p:cNvPicPr>
          <p:nvPr/>
        </p:nvPicPr>
        <p:blipFill>
          <a:blip r:embed="rId3"/>
          <a:stretch>
            <a:fillRect/>
          </a:stretch>
        </p:blipFill>
        <p:spPr>
          <a:xfrm>
            <a:off x="4662583" y="1643050"/>
            <a:ext cx="4291012" cy="4680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手持电动工具的危害</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512409" y="1643050"/>
            <a:ext cx="3381101" cy="4680000"/>
          </a:xfrm>
          <a:prstGeom prst="rect">
            <a:avLst/>
          </a:prstGeom>
        </p:spPr>
      </p:pic>
      <p:pic>
        <p:nvPicPr>
          <p:cNvPr id="5" name="图片 4" descr="QQ截图20160408095339.png"/>
          <p:cNvPicPr>
            <a:picLocks noChangeAspect="1"/>
          </p:cNvPicPr>
          <p:nvPr/>
        </p:nvPicPr>
        <p:blipFill>
          <a:blip r:embed="rId3"/>
          <a:stretch>
            <a:fillRect/>
          </a:stretch>
        </p:blipFill>
        <p:spPr>
          <a:xfrm>
            <a:off x="5149096" y="1643050"/>
            <a:ext cx="3317986" cy="46800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手持电动工具的危害</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496496" y="1643050"/>
            <a:ext cx="3412926" cy="4680000"/>
          </a:xfrm>
          <a:prstGeom prst="rect">
            <a:avLst/>
          </a:prstGeom>
        </p:spPr>
      </p:pic>
      <p:pic>
        <p:nvPicPr>
          <p:cNvPr id="5" name="图片 4" descr="QQ截图20160408095339.png"/>
          <p:cNvPicPr>
            <a:picLocks noChangeAspect="1"/>
          </p:cNvPicPr>
          <p:nvPr/>
        </p:nvPicPr>
        <p:blipFill>
          <a:blip r:embed="rId3"/>
          <a:stretch>
            <a:fillRect/>
          </a:stretch>
        </p:blipFill>
        <p:spPr>
          <a:xfrm>
            <a:off x="5008889" y="1643050"/>
            <a:ext cx="3598399" cy="46800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手持电动工具导致触电的原因</a:t>
            </a:r>
            <a:endParaRPr lang="zh-CN" altLang="en-US" b="1" dirty="0">
              <a:solidFill>
                <a:srgbClr val="0070C0"/>
              </a:solidFill>
              <a:latin typeface="华文彩云" pitchFamily="2" charset="-122"/>
              <a:ea typeface="华文彩云" pitchFamily="2" charset="-122"/>
            </a:endParaRPr>
          </a:p>
        </p:txBody>
      </p:sp>
      <p:sp>
        <p:nvSpPr>
          <p:cNvPr id="3" name="内容占位符 2"/>
          <p:cNvSpPr>
            <a:spLocks noGrp="1"/>
          </p:cNvSpPr>
          <p:nvPr>
            <p:ph idx="1"/>
          </p:nvPr>
        </p:nvSpPr>
        <p:spPr>
          <a:xfrm>
            <a:off x="457200" y="2000240"/>
            <a:ext cx="8229600" cy="4525963"/>
          </a:xfrm>
        </p:spPr>
        <p:txBody>
          <a:bodyPr/>
          <a:lstStyle/>
          <a:p>
            <a:pPr>
              <a:buFont typeface="Wingdings" panose="05000000000000000000" pitchFamily="2" charset="2"/>
              <a:buChar char="u"/>
            </a:pPr>
            <a:r>
              <a:rPr lang="zh-CN" altLang="en-US" b="1" dirty="0" smtClean="0"/>
              <a:t>接触电阻小、难以摆脱</a:t>
            </a:r>
            <a:endParaRPr lang="en-US" altLang="zh-CN" b="1" dirty="0" smtClean="0"/>
          </a:p>
          <a:p>
            <a:pPr>
              <a:buFont typeface="Wingdings" panose="05000000000000000000" pitchFamily="2" charset="2"/>
              <a:buChar char="u"/>
            </a:pPr>
            <a:r>
              <a:rPr lang="zh-CN" altLang="en-US" b="1" dirty="0" smtClean="0"/>
              <a:t>经常移动、设备和电线容易漏电</a:t>
            </a:r>
            <a:endParaRPr lang="en-US" altLang="zh-CN" b="1" dirty="0" smtClean="0"/>
          </a:p>
          <a:p>
            <a:pPr>
              <a:buFont typeface="Wingdings" panose="05000000000000000000" pitchFamily="2" charset="2"/>
              <a:buChar char="u"/>
            </a:pPr>
            <a:r>
              <a:rPr lang="zh-CN" altLang="en-US" b="1" dirty="0" smtClean="0"/>
              <a:t>环境变动、恶劣条件</a:t>
            </a:r>
            <a:endParaRPr lang="en-US" altLang="zh-CN" b="1" dirty="0" smtClean="0"/>
          </a:p>
          <a:p>
            <a:pPr>
              <a:buFont typeface="Wingdings" panose="05000000000000000000" pitchFamily="2" charset="2"/>
              <a:buChar char="u"/>
            </a:pPr>
            <a:r>
              <a:rPr lang="zh-CN" altLang="en-US" b="1" dirty="0" smtClean="0"/>
              <a:t>保护零线接错</a:t>
            </a:r>
            <a:endParaRPr lang="zh-CN" alt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打磨作业事故案列警示</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1030354" y="1643050"/>
            <a:ext cx="2345211" cy="4680000"/>
          </a:xfrm>
          <a:prstGeom prst="rect">
            <a:avLst/>
          </a:prstGeom>
        </p:spPr>
      </p:pic>
      <p:pic>
        <p:nvPicPr>
          <p:cNvPr id="5" name="图片 4" descr="QQ截图20160408095339.png"/>
          <p:cNvPicPr>
            <a:picLocks noChangeAspect="1"/>
          </p:cNvPicPr>
          <p:nvPr/>
        </p:nvPicPr>
        <p:blipFill>
          <a:blip r:embed="rId3"/>
          <a:stretch>
            <a:fillRect/>
          </a:stretch>
        </p:blipFill>
        <p:spPr>
          <a:xfrm>
            <a:off x="4823273" y="1571612"/>
            <a:ext cx="4320727" cy="3000052"/>
          </a:xfrm>
          <a:prstGeom prst="rect">
            <a:avLst/>
          </a:prstGeom>
        </p:spPr>
      </p:pic>
      <p:pic>
        <p:nvPicPr>
          <p:cNvPr id="6" name="图片 5" descr="QQ截图20160408130319.png"/>
          <p:cNvPicPr>
            <a:picLocks noChangeAspect="1"/>
          </p:cNvPicPr>
          <p:nvPr/>
        </p:nvPicPr>
        <p:blipFill>
          <a:blip r:embed="rId4"/>
          <a:srcRect t="2768"/>
          <a:stretch>
            <a:fillRect/>
          </a:stretch>
        </p:blipFill>
        <p:spPr>
          <a:xfrm>
            <a:off x="4857752" y="4071942"/>
            <a:ext cx="1594016" cy="2295201"/>
          </a:xfrm>
          <a:prstGeom prst="rect">
            <a:avLst/>
          </a:prstGeom>
        </p:spPr>
      </p:pic>
      <p:sp>
        <p:nvSpPr>
          <p:cNvPr id="7" name="TextBox 6"/>
          <p:cNvSpPr txBox="1"/>
          <p:nvPr/>
        </p:nvSpPr>
        <p:spPr>
          <a:xfrm>
            <a:off x="3428992" y="3714752"/>
            <a:ext cx="1217000" cy="1015663"/>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打磨作业</a:t>
            </a:r>
            <a:endParaRPr lang="en-US" altLang="zh-CN" sz="2000" b="1" dirty="0" smtClean="0">
              <a:solidFill>
                <a:srgbClr val="FF0000"/>
              </a:solidFill>
              <a:latin typeface="+mn-ea"/>
            </a:endParaRPr>
          </a:p>
          <a:p>
            <a:pPr algn="ctr"/>
            <a:r>
              <a:rPr lang="zh-CN" altLang="en-US" sz="2000" b="1" dirty="0" smtClean="0">
                <a:solidFill>
                  <a:srgbClr val="FF0000"/>
                </a:solidFill>
                <a:latin typeface="+mn-ea"/>
              </a:rPr>
              <a:t>没有防护</a:t>
            </a:r>
            <a:endParaRPr lang="en-US" altLang="zh-CN" sz="2000" b="1" dirty="0" smtClean="0">
              <a:solidFill>
                <a:srgbClr val="FF0000"/>
              </a:solidFill>
              <a:latin typeface="+mn-ea"/>
            </a:endParaRPr>
          </a:p>
          <a:p>
            <a:pPr algn="ctr"/>
            <a:r>
              <a:rPr lang="zh-CN" altLang="en-US" sz="2000" b="1" dirty="0" smtClean="0">
                <a:solidFill>
                  <a:srgbClr val="FF0000"/>
                </a:solidFill>
                <a:latin typeface="+mn-ea"/>
              </a:rPr>
              <a:t>用力过猛</a:t>
            </a:r>
            <a:endParaRPr lang="en-US" altLang="zh-CN" sz="2000" b="1" dirty="0" smtClean="0">
              <a:solidFill>
                <a:srgbClr val="FF0000"/>
              </a:solidFill>
              <a:latin typeface="+mn-ea"/>
            </a:endParaRPr>
          </a:p>
        </p:txBody>
      </p:sp>
      <p:sp>
        <p:nvSpPr>
          <p:cNvPr id="8" name="TextBox 7"/>
          <p:cNvSpPr txBox="1"/>
          <p:nvPr/>
        </p:nvSpPr>
        <p:spPr>
          <a:xfrm>
            <a:off x="3428992" y="2214554"/>
            <a:ext cx="1217000" cy="707886"/>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火焰切割</a:t>
            </a:r>
            <a:endParaRPr lang="en-US" altLang="zh-CN" sz="2000" b="1" dirty="0" smtClean="0">
              <a:solidFill>
                <a:srgbClr val="FF0000"/>
              </a:solidFill>
              <a:latin typeface="+mn-ea"/>
            </a:endParaRPr>
          </a:p>
          <a:p>
            <a:pPr algn="ctr"/>
            <a:r>
              <a:rPr lang="zh-CN" altLang="en-US" sz="2000" b="1" dirty="0" smtClean="0">
                <a:solidFill>
                  <a:srgbClr val="FF0000"/>
                </a:solidFill>
                <a:latin typeface="+mn-ea"/>
              </a:rPr>
              <a:t>材料硬化</a:t>
            </a:r>
            <a:endParaRPr lang="en-US" altLang="zh-CN" sz="2000" b="1" dirty="0" smtClean="0">
              <a:solidFill>
                <a:srgbClr val="FF0000"/>
              </a:solidFill>
              <a:latin typeface="+mn-ea"/>
            </a:endParaRPr>
          </a:p>
        </p:txBody>
      </p:sp>
      <p:sp>
        <p:nvSpPr>
          <p:cNvPr id="9" name="TextBox 8"/>
          <p:cNvSpPr txBox="1"/>
          <p:nvPr/>
        </p:nvSpPr>
        <p:spPr>
          <a:xfrm>
            <a:off x="3428992" y="5500702"/>
            <a:ext cx="1217001" cy="400110"/>
          </a:xfrm>
          <a:prstGeom prst="rect">
            <a:avLst/>
          </a:prstGeom>
          <a:noFill/>
          <a:ln cap="rnd">
            <a:noFill/>
          </a:ln>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2000" b="1" dirty="0" smtClean="0">
                <a:solidFill>
                  <a:srgbClr val="FF0000"/>
                </a:solidFill>
                <a:latin typeface="+mn-ea"/>
              </a:rPr>
              <a:t>伤到自己</a:t>
            </a:r>
            <a:endParaRPr lang="en-US" altLang="zh-CN" sz="2000" b="1" dirty="0" smtClean="0">
              <a:solidFill>
                <a:srgbClr val="FF0000"/>
              </a:solidFill>
              <a:latin typeface="+mn-e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打磨作业事故案列警示</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714348" y="2786058"/>
            <a:ext cx="3506081" cy="3000396"/>
          </a:xfrm>
          <a:prstGeom prst="rect">
            <a:avLst/>
          </a:prstGeom>
        </p:spPr>
      </p:pic>
      <p:pic>
        <p:nvPicPr>
          <p:cNvPr id="5" name="图片 4" descr="QQ截图20160408095339.png"/>
          <p:cNvPicPr>
            <a:picLocks noChangeAspect="1"/>
          </p:cNvPicPr>
          <p:nvPr/>
        </p:nvPicPr>
        <p:blipFill>
          <a:blip r:embed="rId3"/>
          <a:stretch>
            <a:fillRect/>
          </a:stretch>
        </p:blipFill>
        <p:spPr>
          <a:xfrm>
            <a:off x="4678522" y="1857364"/>
            <a:ext cx="3830506" cy="2894894"/>
          </a:xfrm>
          <a:prstGeom prst="rect">
            <a:avLst/>
          </a:prstGeom>
        </p:spPr>
      </p:pic>
      <p:sp>
        <p:nvSpPr>
          <p:cNvPr id="6" name="TextBox 5"/>
          <p:cNvSpPr txBox="1"/>
          <p:nvPr/>
        </p:nvSpPr>
        <p:spPr>
          <a:xfrm>
            <a:off x="500034" y="2000240"/>
            <a:ext cx="3337773" cy="630942"/>
          </a:xfrm>
          <a:prstGeom prst="rect">
            <a:avLst/>
          </a:prstGeom>
          <a:solidFill>
            <a:schemeClr val="accent6">
              <a:lumMod val="20000"/>
              <a:lumOff val="80000"/>
            </a:schemeClr>
          </a:solidFill>
          <a:ln cap="rnd">
            <a:noFill/>
          </a:ln>
          <a:effectLst>
            <a:outerShdw blurRad="107950" dist="12700" dir="5400000" algn="ctr">
              <a:srgbClr val="000000"/>
            </a:outerShdw>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3500" b="1" dirty="0" smtClean="0">
                <a:solidFill>
                  <a:srgbClr val="FF0000"/>
                </a:solidFill>
                <a:latin typeface="+mn-ea"/>
              </a:rPr>
              <a:t>眼部和脸部防护</a:t>
            </a:r>
            <a:endParaRPr lang="zh-CN" altLang="en-US" sz="3500" b="1" dirty="0" smtClean="0">
              <a:solidFill>
                <a:srgbClr val="FF0000"/>
              </a:solidFill>
              <a:latin typeface="+mn-ea"/>
            </a:endParaRPr>
          </a:p>
        </p:txBody>
      </p:sp>
      <p:sp>
        <p:nvSpPr>
          <p:cNvPr id="7" name="TextBox 6"/>
          <p:cNvSpPr txBox="1"/>
          <p:nvPr/>
        </p:nvSpPr>
        <p:spPr>
          <a:xfrm>
            <a:off x="4500562" y="4857760"/>
            <a:ext cx="4286280" cy="1154162"/>
          </a:xfrm>
          <a:prstGeom prst="rect">
            <a:avLst/>
          </a:prstGeom>
          <a:solidFill>
            <a:schemeClr val="accent6">
              <a:lumMod val="20000"/>
              <a:lumOff val="80000"/>
            </a:schemeClr>
          </a:solidFill>
          <a:ln cap="rnd">
            <a:noFill/>
          </a:ln>
          <a:effectLst>
            <a:outerShdw blurRad="107950" dist="12700" dir="5400000" algn="ctr">
              <a:srgbClr val="000000"/>
            </a:outerShdw>
          </a:effectLst>
        </p:spPr>
        <p:style>
          <a:lnRef idx="1">
            <a:schemeClr val="dk1"/>
          </a:lnRef>
          <a:fillRef idx="2">
            <a:schemeClr val="dk1"/>
          </a:fillRef>
          <a:effectRef idx="1">
            <a:schemeClr val="dk1"/>
          </a:effectRef>
          <a:fontRef idx="minor">
            <a:schemeClr val="dk1"/>
          </a:fontRef>
        </p:style>
        <p:txBody>
          <a:bodyPr wrap="square" rtlCol="0">
            <a:spAutoFit/>
          </a:bodyPr>
          <a:lstStyle/>
          <a:p>
            <a:r>
              <a:rPr lang="zh-CN" altLang="en-US" sz="2300" b="1" dirty="0" smtClean="0">
                <a:solidFill>
                  <a:schemeClr val="tx1"/>
                </a:solidFill>
                <a:latin typeface="+mn-ea"/>
              </a:rPr>
              <a:t>当安全眼镜不能满足工作环境对眼部与脸部防护的要求时，必须用额外的面罩保护！</a:t>
            </a:r>
            <a:endParaRPr lang="zh-CN" altLang="en-US" sz="2300" b="1" dirty="0" smtClean="0">
              <a:solidFill>
                <a:schemeClr val="tx1"/>
              </a:solidFill>
              <a:latin typeface="+mn-e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打磨作业事故案列警示</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500034" y="2409198"/>
            <a:ext cx="2795821" cy="2520000"/>
          </a:xfrm>
          <a:prstGeom prst="rect">
            <a:avLst/>
          </a:prstGeom>
        </p:spPr>
      </p:pic>
      <p:sp>
        <p:nvSpPr>
          <p:cNvPr id="6" name="TextBox 5"/>
          <p:cNvSpPr txBox="1"/>
          <p:nvPr/>
        </p:nvSpPr>
        <p:spPr>
          <a:xfrm>
            <a:off x="500034" y="1643050"/>
            <a:ext cx="6364242" cy="584775"/>
          </a:xfrm>
          <a:prstGeom prst="rect">
            <a:avLst/>
          </a:prstGeom>
          <a:solidFill>
            <a:schemeClr val="accent6">
              <a:lumMod val="20000"/>
              <a:lumOff val="80000"/>
            </a:schemeClr>
          </a:solidFill>
          <a:ln cap="rnd">
            <a:noFill/>
          </a:ln>
          <a:effectLst>
            <a:outerShdw blurRad="107950" dist="12700" dir="5400000" algn="ctr">
              <a:srgbClr val="000000"/>
            </a:outerShdw>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3200" b="1" dirty="0" smtClean="0">
                <a:solidFill>
                  <a:srgbClr val="FF0000"/>
                </a:solidFill>
                <a:latin typeface="+mn-ea"/>
              </a:rPr>
              <a:t>操作打磨机时不要穿宽松的衣服！</a:t>
            </a:r>
            <a:endParaRPr lang="zh-CN" altLang="en-US" sz="3200" b="1" dirty="0" smtClean="0">
              <a:solidFill>
                <a:srgbClr val="FF0000"/>
              </a:solidFill>
              <a:latin typeface="+mn-ea"/>
            </a:endParaRPr>
          </a:p>
        </p:txBody>
      </p:sp>
      <p:pic>
        <p:nvPicPr>
          <p:cNvPr id="8" name="图片 7" descr="QQ截图20160408095324.png"/>
          <p:cNvPicPr>
            <a:picLocks noChangeAspect="1"/>
          </p:cNvPicPr>
          <p:nvPr/>
        </p:nvPicPr>
        <p:blipFill>
          <a:blip r:embed="rId3"/>
          <a:stretch>
            <a:fillRect/>
          </a:stretch>
        </p:blipFill>
        <p:spPr>
          <a:xfrm>
            <a:off x="3500430" y="3143248"/>
            <a:ext cx="2732078" cy="2520000"/>
          </a:xfrm>
          <a:prstGeom prst="rect">
            <a:avLst/>
          </a:prstGeom>
        </p:spPr>
      </p:pic>
      <p:pic>
        <p:nvPicPr>
          <p:cNvPr id="9" name="图片 8" descr="QQ截图20160408095324.png"/>
          <p:cNvPicPr>
            <a:picLocks noChangeAspect="1"/>
          </p:cNvPicPr>
          <p:nvPr/>
        </p:nvPicPr>
        <p:blipFill>
          <a:blip r:embed="rId4"/>
          <a:stretch>
            <a:fillRect/>
          </a:stretch>
        </p:blipFill>
        <p:spPr>
          <a:xfrm>
            <a:off x="6407225" y="3857628"/>
            <a:ext cx="2736775" cy="2520000"/>
          </a:xfrm>
          <a:prstGeom prst="rect">
            <a:avLst/>
          </a:prstGeom>
        </p:spPr>
      </p:pic>
      <p:sp>
        <p:nvSpPr>
          <p:cNvPr id="10" name="TextBox 9"/>
          <p:cNvSpPr txBox="1"/>
          <p:nvPr/>
        </p:nvSpPr>
        <p:spPr>
          <a:xfrm>
            <a:off x="3500430" y="2428868"/>
            <a:ext cx="3068469" cy="584775"/>
          </a:xfrm>
          <a:prstGeom prst="rect">
            <a:avLst/>
          </a:prstGeom>
          <a:solidFill>
            <a:schemeClr val="accent6">
              <a:lumMod val="20000"/>
              <a:lumOff val="80000"/>
            </a:schemeClr>
          </a:solidFill>
          <a:ln cap="rnd">
            <a:noFill/>
          </a:ln>
          <a:effectLst>
            <a:outerShdw blurRad="107950" dist="12700" dir="5400000" algn="ctr">
              <a:srgbClr val="000000"/>
            </a:outerShdw>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3200" b="1" dirty="0" smtClean="0">
                <a:solidFill>
                  <a:srgbClr val="FF0000"/>
                </a:solidFill>
                <a:latin typeface="+mn-ea"/>
              </a:rPr>
              <a:t>严禁穿戴首饰！</a:t>
            </a:r>
            <a:endParaRPr lang="zh-CN" altLang="en-US" sz="3200" b="1" dirty="0" smtClean="0">
              <a:solidFill>
                <a:srgbClr val="FF0000"/>
              </a:solidFill>
              <a:latin typeface="+mn-ea"/>
            </a:endParaRPr>
          </a:p>
        </p:txBody>
      </p:sp>
      <p:sp>
        <p:nvSpPr>
          <p:cNvPr id="11" name="TextBox 10"/>
          <p:cNvSpPr txBox="1"/>
          <p:nvPr/>
        </p:nvSpPr>
        <p:spPr>
          <a:xfrm>
            <a:off x="6429388" y="3143248"/>
            <a:ext cx="2656496" cy="584775"/>
          </a:xfrm>
          <a:prstGeom prst="rect">
            <a:avLst/>
          </a:prstGeom>
          <a:solidFill>
            <a:schemeClr val="accent6">
              <a:lumMod val="20000"/>
              <a:lumOff val="80000"/>
            </a:schemeClr>
          </a:solidFill>
          <a:ln cap="rnd">
            <a:noFill/>
          </a:ln>
          <a:effectLst>
            <a:outerShdw blurRad="107950" dist="12700" dir="5400000" algn="ctr">
              <a:srgbClr val="000000"/>
            </a:outerShdw>
          </a:effectLst>
        </p:spPr>
        <p:style>
          <a:lnRef idx="1">
            <a:schemeClr val="dk1"/>
          </a:lnRef>
          <a:fillRef idx="2">
            <a:schemeClr val="dk1"/>
          </a:fillRef>
          <a:effectRef idx="1">
            <a:schemeClr val="dk1"/>
          </a:effectRef>
          <a:fontRef idx="minor">
            <a:schemeClr val="dk1"/>
          </a:fontRef>
        </p:style>
        <p:txBody>
          <a:bodyPr wrap="none" rtlCol="0">
            <a:spAutoFit/>
          </a:bodyPr>
          <a:lstStyle/>
          <a:p>
            <a:pPr algn="ctr"/>
            <a:r>
              <a:rPr lang="zh-CN" altLang="en-US" sz="3200" b="1" dirty="0" smtClean="0">
                <a:solidFill>
                  <a:srgbClr val="FF0000"/>
                </a:solidFill>
                <a:latin typeface="+mn-ea"/>
              </a:rPr>
              <a:t>袖口必须扣紧</a:t>
            </a:r>
            <a:endParaRPr lang="zh-CN" altLang="en-US" sz="3200" b="1" dirty="0" smtClean="0">
              <a:solidFill>
                <a:srgbClr val="FF00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900000"/>
          </a:xfrm>
          <a:prstGeom prst="roundRect">
            <a:avLst/>
          </a:prstGeom>
          <a:solidFill>
            <a:schemeClr val="accent6">
              <a:lumMod val="20000"/>
              <a:lumOff val="80000"/>
            </a:schemeClr>
          </a:solidFill>
          <a:ln>
            <a:noFill/>
          </a:ln>
          <a:effectLst>
            <a:outerShdw blurRad="107950" dist="12700" dir="5400000" algn="ctr">
              <a:srgbClr val="000000"/>
            </a:outerShdw>
          </a:effectLst>
          <a:scene3d>
            <a:camera prst="orthographicFront"/>
            <a:lightRig rig="soft" dir="t">
              <a:rot lat="0" lon="0" rev="0"/>
            </a:lightRig>
          </a:scene3d>
          <a:sp3d contourW="44450" prstMaterial="matte">
            <a:bevelT w="63500" h="63500" prst="artDeco"/>
            <a:contourClr>
              <a:srgbClr val="FFFFFF"/>
            </a:contourClr>
          </a:sp3d>
        </p:spPr>
        <p:txBody>
          <a:bodyPr/>
          <a:lstStyle/>
          <a:p>
            <a:r>
              <a:rPr lang="zh-CN" altLang="en-US" b="1" dirty="0" smtClean="0">
                <a:solidFill>
                  <a:srgbClr val="0070C0"/>
                </a:solidFill>
                <a:latin typeface="华文彩云" pitchFamily="2" charset="-122"/>
                <a:ea typeface="华文彩云" pitchFamily="2" charset="-122"/>
              </a:rPr>
              <a:t>打磨作业缺乏防护的后果</a:t>
            </a:r>
            <a:endParaRPr lang="zh-CN" altLang="en-US" b="1" dirty="0">
              <a:solidFill>
                <a:srgbClr val="0070C0"/>
              </a:solidFill>
              <a:latin typeface="华文彩云" pitchFamily="2" charset="-122"/>
              <a:ea typeface="华文彩云" pitchFamily="2" charset="-122"/>
            </a:endParaRPr>
          </a:p>
        </p:txBody>
      </p:sp>
      <p:pic>
        <p:nvPicPr>
          <p:cNvPr id="4" name="图片 3" descr="QQ截图20160408095324.png"/>
          <p:cNvPicPr>
            <a:picLocks noChangeAspect="1"/>
          </p:cNvPicPr>
          <p:nvPr/>
        </p:nvPicPr>
        <p:blipFill>
          <a:blip r:embed="rId2"/>
          <a:stretch>
            <a:fillRect/>
          </a:stretch>
        </p:blipFill>
        <p:spPr>
          <a:xfrm>
            <a:off x="285720" y="1571612"/>
            <a:ext cx="4429156" cy="2823586"/>
          </a:xfrm>
          <a:prstGeom prst="rect">
            <a:avLst/>
          </a:prstGeom>
        </p:spPr>
      </p:pic>
      <p:pic>
        <p:nvPicPr>
          <p:cNvPr id="6" name="图片 5" descr="t7.jpg"/>
          <p:cNvPicPr>
            <a:picLocks noChangeAspect="1"/>
          </p:cNvPicPr>
          <p:nvPr/>
        </p:nvPicPr>
        <p:blipFill>
          <a:blip r:embed="rId3"/>
          <a:stretch>
            <a:fillRect/>
          </a:stretch>
        </p:blipFill>
        <p:spPr>
          <a:xfrm>
            <a:off x="285720" y="4429132"/>
            <a:ext cx="1928826" cy="1859939"/>
          </a:xfrm>
          <a:prstGeom prst="rect">
            <a:avLst/>
          </a:prstGeom>
        </p:spPr>
      </p:pic>
      <p:pic>
        <p:nvPicPr>
          <p:cNvPr id="7" name="图片 6" descr="20120329144830-shouchuanzhendong-300-225.jpg"/>
          <p:cNvPicPr>
            <a:picLocks noChangeAspect="1"/>
          </p:cNvPicPr>
          <p:nvPr/>
        </p:nvPicPr>
        <p:blipFill>
          <a:blip r:embed="rId4"/>
          <a:stretch>
            <a:fillRect/>
          </a:stretch>
        </p:blipFill>
        <p:spPr>
          <a:xfrm>
            <a:off x="2357422" y="4429132"/>
            <a:ext cx="2476517" cy="1857388"/>
          </a:xfrm>
          <a:prstGeom prst="rect">
            <a:avLst/>
          </a:prstGeom>
        </p:spPr>
      </p:pic>
      <p:sp>
        <p:nvSpPr>
          <p:cNvPr id="8" name="TextBox 7"/>
          <p:cNvSpPr txBox="1"/>
          <p:nvPr/>
        </p:nvSpPr>
        <p:spPr>
          <a:xfrm>
            <a:off x="5214942" y="1857364"/>
            <a:ext cx="3714776" cy="4071966"/>
          </a:xfrm>
          <a:prstGeom prst="rect">
            <a:avLst/>
          </a:prstGeom>
          <a:solidFill>
            <a:schemeClr val="accent6">
              <a:lumMod val="20000"/>
              <a:lumOff val="80000"/>
            </a:schemeClr>
          </a:solidFill>
          <a:ln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2">
            <a:schemeClr val="dk1"/>
          </a:fillRef>
          <a:effectRef idx="1">
            <a:schemeClr val="dk1"/>
          </a:effectRef>
          <a:fontRef idx="minor">
            <a:schemeClr val="dk1"/>
          </a:fontRef>
        </p:style>
        <p:txBody>
          <a:bodyPr wrap="square" rtlCol="0">
            <a:spAutoFit/>
          </a:bodyPr>
          <a:lstStyle/>
          <a:p>
            <a:pPr>
              <a:buFont typeface="Wingdings" panose="05000000000000000000" pitchFamily="2" charset="2"/>
              <a:buChar char="l"/>
            </a:pPr>
            <a:r>
              <a:rPr lang="zh-CN" altLang="en-US" sz="2000" b="1" dirty="0" smtClean="0">
                <a:solidFill>
                  <a:srgbClr val="0070C0"/>
                </a:solidFill>
                <a:latin typeface="+mn-ea"/>
              </a:rPr>
              <a:t>我国的职业危害主要以粉尘为主，职业病人以尘肺为主，占全部职业病的</a:t>
            </a:r>
            <a:r>
              <a:rPr lang="en-US" altLang="zh-CN" sz="2000" b="1" dirty="0" smtClean="0">
                <a:solidFill>
                  <a:srgbClr val="0070C0"/>
                </a:solidFill>
                <a:latin typeface="+mn-ea"/>
              </a:rPr>
              <a:t>71%</a:t>
            </a:r>
            <a:r>
              <a:rPr lang="zh-CN" altLang="en-US" sz="2000" b="1" dirty="0" smtClean="0">
                <a:solidFill>
                  <a:srgbClr val="0070C0"/>
                </a:solidFill>
                <a:latin typeface="+mn-ea"/>
              </a:rPr>
              <a:t>。</a:t>
            </a:r>
            <a:endParaRPr lang="en-US" altLang="zh-CN" sz="2000" b="1" dirty="0" smtClean="0">
              <a:solidFill>
                <a:srgbClr val="0070C0"/>
              </a:solidFill>
              <a:latin typeface="+mn-ea"/>
            </a:endParaRPr>
          </a:p>
          <a:p>
            <a:pPr>
              <a:buFont typeface="Wingdings" panose="05000000000000000000" pitchFamily="2" charset="2"/>
              <a:buChar char="l"/>
            </a:pPr>
            <a:r>
              <a:rPr lang="zh-CN" altLang="en-US" sz="2000" b="1" dirty="0" smtClean="0">
                <a:solidFill>
                  <a:srgbClr val="0070C0"/>
                </a:solidFill>
                <a:latin typeface="+mn-ea"/>
              </a:rPr>
              <a:t>打磨作业产生高达</a:t>
            </a:r>
            <a:r>
              <a:rPr lang="en-US" altLang="zh-CN" sz="2000" b="1" dirty="0" smtClean="0">
                <a:solidFill>
                  <a:srgbClr val="0070C0"/>
                </a:solidFill>
                <a:latin typeface="+mn-ea"/>
              </a:rPr>
              <a:t>100db</a:t>
            </a:r>
            <a:r>
              <a:rPr lang="zh-CN" altLang="en-US" sz="2000" b="1" dirty="0" smtClean="0">
                <a:solidFill>
                  <a:srgbClr val="0070C0"/>
                </a:solidFill>
                <a:latin typeface="+mn-ea"/>
              </a:rPr>
              <a:t>的噪声，在噪声环境中工作，短期会产生听觉疲劳，造成听力下降，长期在噪声环境中工作，会造成职业性听力损失，严重导致耳聋</a:t>
            </a:r>
            <a:endParaRPr lang="en-US" altLang="zh-CN" sz="2000" b="1" dirty="0" smtClean="0">
              <a:solidFill>
                <a:srgbClr val="0070C0"/>
              </a:solidFill>
              <a:latin typeface="+mn-ea"/>
            </a:endParaRPr>
          </a:p>
          <a:p>
            <a:pPr>
              <a:buFont typeface="Wingdings" panose="05000000000000000000" pitchFamily="2" charset="2"/>
              <a:buChar char="l"/>
            </a:pPr>
            <a:r>
              <a:rPr lang="zh-CN" altLang="en-US" sz="2000" b="1" dirty="0" smtClean="0">
                <a:solidFill>
                  <a:srgbClr val="0070C0"/>
                </a:solidFill>
                <a:latin typeface="+mn-ea"/>
              </a:rPr>
              <a:t>手臂振动病是长期使用振动工具而引起的以末梢孙桓障碍未注的全身性疾病，发病部位多在上肢性手指变白。</a:t>
            </a:r>
            <a:endParaRPr lang="zh-CN" altLang="en-US" sz="2000" b="1" dirty="0" smtClean="0">
              <a:solidFill>
                <a:srgbClr val="0070C0"/>
              </a:solidFill>
              <a:latin typeface="+mn-ea"/>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500034" y="1285860"/>
            <a:ext cx="8143932" cy="1323439"/>
          </a:xfrm>
          <a:prstGeom prst="rect">
            <a:avLst/>
          </a:prstGeom>
          <a:solidFill>
            <a:schemeClr val="accent6">
              <a:lumMod val="20000"/>
              <a:lumOff val="80000"/>
            </a:schemeClr>
          </a:solidFill>
          <a:ln cap="rnd">
            <a:noFill/>
          </a:ln>
          <a:effectLst>
            <a:outerShdw blurRad="107950" dist="12700" dir="5400000" algn="ctr">
              <a:srgbClr val="000000"/>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zh-CN" altLang="en-US" sz="4000" b="1" dirty="0" smtClean="0">
                <a:solidFill>
                  <a:srgbClr val="00B050"/>
                </a:solidFill>
                <a:latin typeface="黑体" panose="02010609060101010101" pitchFamily="49" charset="-122"/>
                <a:ea typeface="黑体" panose="02010609060101010101" pitchFamily="49" charset="-122"/>
              </a:rPr>
              <a:t>按要求和操作规程操作，别怕麻烦，怕麻烦才是最麻烦的事</a:t>
            </a:r>
            <a:endParaRPr lang="zh-CN" altLang="en-US" sz="4000" b="1" dirty="0" smtClean="0">
              <a:solidFill>
                <a:srgbClr val="00B050"/>
              </a:solidFill>
              <a:latin typeface="黑体" panose="02010609060101010101" pitchFamily="49" charset="-122"/>
              <a:ea typeface="黑体" panose="02010609060101010101" pitchFamily="49" charset="-122"/>
            </a:endParaRPr>
          </a:p>
        </p:txBody>
      </p:sp>
      <p:sp>
        <p:nvSpPr>
          <p:cNvPr id="13" name="圆角矩形 12"/>
          <p:cNvSpPr/>
          <p:nvPr/>
        </p:nvSpPr>
        <p:spPr>
          <a:xfrm>
            <a:off x="3571868" y="3286124"/>
            <a:ext cx="2428892" cy="1464231"/>
          </a:xfrm>
          <a:prstGeom prst="roundRect">
            <a:avLst/>
          </a:prstGeom>
          <a:noFill/>
          <a:effectLst>
            <a:reflection blurRad="6350" stA="50000" endA="300" endPos="55000" dir="5400000" sy="-100000" algn="bl" rotWithShape="0"/>
          </a:effectLst>
          <a:scene3d>
            <a:camera prst="orthographicFront"/>
            <a:lightRig rig="threePt" dir="t"/>
          </a:scene3d>
          <a:sp3d>
            <a:bevelT prst="slope"/>
          </a:sp3d>
        </p:spPr>
        <p:txBody>
          <a:bodyPr wrap="square" lIns="91440" tIns="45720" rIns="91440" bIns="45720">
            <a:spAutoFit/>
          </a:bodyPr>
          <a:lstStyle/>
          <a:p>
            <a:pPr algn="ctr"/>
            <a:r>
              <a:rPr lang="zh-CN" altLang="en-US" sz="8000" b="1" cap="none" spc="0" dirty="0" smtClean="0">
                <a:ln w="31550" cmpd="sng">
                  <a:noFill/>
                  <a:prstDash val="solid"/>
                </a:ln>
                <a:solidFill>
                  <a:srgbClr val="0070C0"/>
                </a:solidFill>
                <a:effectLst>
                  <a:outerShdw blurRad="41275" dist="12700" dir="12000000" algn="tl" rotWithShape="0">
                    <a:srgbClr val="000000">
                      <a:alpha val="40000"/>
                    </a:srgbClr>
                  </a:outerShdw>
                </a:effectLst>
                <a:latin typeface="+mn-ea"/>
              </a:rPr>
              <a:t>谢谢！</a:t>
            </a:r>
            <a:endParaRPr lang="zh-CN" altLang="en-US" sz="8000" b="1" cap="none" spc="0" dirty="0">
              <a:ln w="31550" cmpd="sng">
                <a:noFill/>
                <a:prstDash val="solid"/>
              </a:ln>
              <a:solidFill>
                <a:srgbClr val="0070C0"/>
              </a:solidFill>
              <a:effectLst>
                <a:outerShdw blurRad="41275" dist="12700" dir="120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down)">
                                      <p:cBhvr>
                                        <p:cTn id="7" dur="500"/>
                                        <p:tgtEl>
                                          <p:spTgt spid="6">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down)">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build="allAtOnce"/>
      <p:bldP spid="13" grpId="0" build="p"/>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00"/>
        </a:solidFill>
        <a:ln w="19050">
          <a:solidFill>
            <a:srgbClr val="FF0000"/>
          </a:solidFill>
        </a:ln>
      </a:spPr>
      <a:bodyPr rtlCol="0" anchor="ctr" anchorCtr="1"/>
      <a:lstStyle>
        <a:defPPr algn="ctr">
          <a:defRPr sz="15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cap="rnd">
          <a:noFill/>
        </a:ln>
      </a:spPr>
      <a:bodyPr wrap="none" rtlCol="0">
        <a:spAutoFit/>
      </a:bodyPr>
      <a:lstStyle>
        <a:defPPr algn="ctr">
          <a:defRPr sz="2000" b="1" dirty="0" smtClean="0">
            <a:solidFill>
              <a:srgbClr val="FF0000"/>
            </a:solidFill>
            <a:latin typeface="+mn-ea"/>
          </a:defRPr>
        </a:defPPr>
      </a:lstStyle>
      <a:style>
        <a:lnRef idx="1">
          <a:schemeClr val="dk1"/>
        </a:lnRef>
        <a:fillRef idx="2">
          <a:schemeClr val="dk1"/>
        </a:fillRef>
        <a:effectRef idx="1">
          <a:schemeClr val="dk1"/>
        </a:effectRef>
        <a:fontRef idx="minor">
          <a:schemeClr val="dk1"/>
        </a:fontRef>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2807</Words>
  <Application>WPS 演示</Application>
  <PresentationFormat>全屏显示(4:3)</PresentationFormat>
  <Paragraphs>330</Paragraphs>
  <Slides>38</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38</vt:i4>
      </vt:variant>
    </vt:vector>
  </HeadingPairs>
  <TitlesOfParts>
    <vt:vector size="48" baseType="lpstr">
      <vt:lpstr>Arial</vt:lpstr>
      <vt:lpstr>宋体</vt:lpstr>
      <vt:lpstr>Wingdings</vt:lpstr>
      <vt:lpstr>华文楷体</vt:lpstr>
      <vt:lpstr>华文彩云</vt:lpstr>
      <vt:lpstr>微软雅黑</vt:lpstr>
      <vt:lpstr>黑体</vt:lpstr>
      <vt:lpstr>Arial Unicode MS</vt:lpstr>
      <vt:lpstr>Calibri</vt:lpstr>
      <vt:lpstr>Office 主题</vt:lpstr>
      <vt:lpstr>   电动工具使用与安全                    </vt:lpstr>
      <vt:lpstr>电动工具安全培训</vt:lpstr>
      <vt:lpstr>目录</vt:lpstr>
      <vt:lpstr>PowerPoint 演示文稿</vt:lpstr>
      <vt:lpstr>电动工具的防护类别</vt:lpstr>
      <vt:lpstr>I类设备</vt:lpstr>
      <vt:lpstr>II类设备</vt:lpstr>
      <vt:lpstr>III类设备</vt:lpstr>
      <vt:lpstr>不同类别的手持电动工具的特点</vt:lpstr>
      <vt:lpstr>手持电动工具的合理选用</vt:lpstr>
      <vt:lpstr>手持电动工具的合理选用</vt:lpstr>
      <vt:lpstr>手持电动工具的合理选用</vt:lpstr>
      <vt:lpstr>手持电动工具的安全要求</vt:lpstr>
      <vt:lpstr>安全检查内容</vt:lpstr>
      <vt:lpstr>安全检查内容</vt:lpstr>
      <vt:lpstr>安全检查内容</vt:lpstr>
      <vt:lpstr>安全检查内容</vt:lpstr>
      <vt:lpstr>手持电动工具的安全使用</vt:lpstr>
      <vt:lpstr>手持电动工具的安全使用</vt:lpstr>
      <vt:lpstr>五项基本安全准则</vt:lpstr>
      <vt:lpstr>手持电动工具的管理</vt:lpstr>
      <vt:lpstr>手持电动工具的维护检修制度</vt:lpstr>
      <vt:lpstr>角磨机安全说明</vt:lpstr>
      <vt:lpstr>角磨机安全说明</vt:lpstr>
      <vt:lpstr>打磨机安全说明</vt:lpstr>
      <vt:lpstr>打磨机安全说明</vt:lpstr>
      <vt:lpstr>手持电动工具的危害</vt:lpstr>
      <vt:lpstr>手持电动工具的危害</vt:lpstr>
      <vt:lpstr>手持电动工具的危害</vt:lpstr>
      <vt:lpstr>手持电动工具的危害</vt:lpstr>
      <vt:lpstr>手持电动工具的危害</vt:lpstr>
      <vt:lpstr>手持电动工具的危害</vt:lpstr>
      <vt:lpstr>手持电动工具导致触电的原因</vt:lpstr>
      <vt:lpstr>打磨作业事故案列警示</vt:lpstr>
      <vt:lpstr>打磨作业事故案列警示</vt:lpstr>
      <vt:lpstr>打磨作业事故案列警示</vt:lpstr>
      <vt:lpstr>打磨作业缺乏防护的后果</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dc:creator>
  <cp:lastModifiedBy>刘继敏</cp:lastModifiedBy>
  <cp:revision>105</cp:revision>
  <dcterms:created xsi:type="dcterms:W3CDTF">2021-02-18T10:23:03Z</dcterms:created>
  <dcterms:modified xsi:type="dcterms:W3CDTF">2021-02-18T10:53:23Z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2052-11.1.0.10116</vt:lpwstr>
  </property>
</Properties>
</file>